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heme/theme3.xml" ContentType="application/vnd.openxmlformats-officedocument.theme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2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3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4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5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6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7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8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9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10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11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12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13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4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64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</p:sldIdLst>
  <p:sldSz cx="12192000" cy="6858000"/>
  <p:notesSz cx="7102475" cy="9388475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000"/>
    <a:srgbClr val="1271A3"/>
    <a:srgbClr val="FF9900"/>
    <a:srgbClr val="1BD760"/>
    <a:srgbClr val="004C40"/>
    <a:srgbClr val="FFAE02"/>
    <a:srgbClr val="004C3F"/>
    <a:srgbClr val="FF0000"/>
    <a:srgbClr val="CBA598"/>
    <a:srgbClr val="E6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6321"/>
  </p:normalViewPr>
  <p:slideViewPr>
    <p:cSldViewPr snapToGrid="0">
      <p:cViewPr varScale="1">
        <p:scale>
          <a:sx n="140" d="100"/>
          <a:sy n="140" d="100"/>
        </p:scale>
        <p:origin x="9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45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DA312-A51F-E146-8FDA-83A27FC08A43}" type="datetimeFigureOut">
              <a:rPr lang="en-ES" smtClean="0"/>
              <a:t>4/6/23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0F506-76F7-9745-9514-9AF73E9D824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233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337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6877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7562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18451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31912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Embedding. Resolver por métodos numéricos. Trillado y overfit. Descenso del gradiente. 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42810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LO MALO:</a:t>
            </a:r>
          </a:p>
          <a:p>
            <a:r>
              <a:rPr lang="en-ES" dirty="0"/>
              <a:t>- </a:t>
            </a:r>
            <a:r>
              <a:rPr lang="en-US" dirty="0"/>
              <a:t>P</a:t>
            </a:r>
            <a:r>
              <a:rPr lang="en-ES" dirty="0"/>
              <a:t>oca gente deja reviews explícitas, y esa gente en cambio suele ser muy consistente. Las populares también.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827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80239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5082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48872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8970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6723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8525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181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F506-76F7-9745-9514-9AF73E9D824E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5770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4.sv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.emf"/><Relationship Id="rId5" Type="http://schemas.openxmlformats.org/officeDocument/2006/relationships/tags" Target="../tags/tag27.xml"/><Relationship Id="rId10" Type="http://schemas.openxmlformats.org/officeDocument/2006/relationships/oleObject" Target="../embeddings/oleObject2.bin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6.emf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oleObject" Target="../embeddings/oleObject9.bin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1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7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4.sv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3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2.emf"/><Relationship Id="rId5" Type="http://schemas.openxmlformats.org/officeDocument/2006/relationships/tags" Target="../tags/tag141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1.emf"/><Relationship Id="rId4" Type="http://schemas.openxmlformats.org/officeDocument/2006/relationships/tags" Target="../tags/tag148.xml"/><Relationship Id="rId9" Type="http://schemas.openxmlformats.org/officeDocument/2006/relationships/oleObject" Target="../embeddings/oleObject1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9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6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9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1.emf"/><Relationship Id="rId4" Type="http://schemas.openxmlformats.org/officeDocument/2006/relationships/tags" Target="../tags/tag34.xml"/><Relationship Id="rId9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image" Target="../media/image5.emf"/><Relationship Id="rId4" Type="http://schemas.openxmlformats.org/officeDocument/2006/relationships/tags" Target="../tags/tag169.xml"/><Relationship Id="rId9" Type="http://schemas.openxmlformats.org/officeDocument/2006/relationships/oleObject" Target="../embeddings/oleObject16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1.emf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18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1.xml"/><Relationship Id="rId9" Type="http://schemas.openxmlformats.org/officeDocument/2006/relationships/tags" Target="../tags/tag18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1.emf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oleObject" Target="../embeddings/oleObject18.bin"/><Relationship Id="rId5" Type="http://schemas.openxmlformats.org/officeDocument/2006/relationships/tags" Target="../tags/tag19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0.xml"/><Relationship Id="rId9" Type="http://schemas.openxmlformats.org/officeDocument/2006/relationships/tags" Target="../tags/tag195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image" Target="../media/image8.emf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oleObject" Target="../embeddings/oleObject19.bin"/><Relationship Id="rId5" Type="http://schemas.openxmlformats.org/officeDocument/2006/relationships/tags" Target="../tags/tag20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9.xml"/><Relationship Id="rId9" Type="http://schemas.openxmlformats.org/officeDocument/2006/relationships/tags" Target="../tags/tag20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1.emf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2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8.xml"/><Relationship Id="rId9" Type="http://schemas.openxmlformats.org/officeDocument/2006/relationships/tags" Target="../tags/tag21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image" Target="../media/image8.emf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21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8.emf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oleObject" Target="../embeddings/oleObject22.bin"/><Relationship Id="rId5" Type="http://schemas.openxmlformats.org/officeDocument/2006/relationships/tags" Target="../tags/tag22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6.xml"/><Relationship Id="rId9" Type="http://schemas.openxmlformats.org/officeDocument/2006/relationships/tags" Target="../tags/tag23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image" Target="../media/image1.emf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oleObject" Target="../embeddings/oleObject23.bin"/><Relationship Id="rId5" Type="http://schemas.openxmlformats.org/officeDocument/2006/relationships/tags" Target="../tags/tag23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5.xml"/><Relationship Id="rId9" Type="http://schemas.openxmlformats.org/officeDocument/2006/relationships/tags" Target="../tags/tag240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image" Target="../media/image1.emf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24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4.xml"/><Relationship Id="rId9" Type="http://schemas.openxmlformats.org/officeDocument/2006/relationships/tags" Target="../tags/tag24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5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7" Type="http://schemas.openxmlformats.org/officeDocument/2006/relationships/image" Target="../media/image7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10" Type="http://schemas.openxmlformats.org/officeDocument/2006/relationships/image" Target="../media/image5.emf"/><Relationship Id="rId4" Type="http://schemas.openxmlformats.org/officeDocument/2006/relationships/tags" Target="../tags/tag55.xml"/><Relationship Id="rId9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1.emf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oleObject" Target="../embeddings/oleObject6.bin"/><Relationship Id="rId5" Type="http://schemas.openxmlformats.org/officeDocument/2006/relationships/tags" Target="../tags/tag6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2.xml"/><Relationship Id="rId9" Type="http://schemas.openxmlformats.org/officeDocument/2006/relationships/tags" Target="../tags/tag6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oleObject" Target="../embeddings/oleObject7.bin"/><Relationship Id="rId5" Type="http://schemas.openxmlformats.org/officeDocument/2006/relationships/tags" Target="../tags/tag7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1.emf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oleObject" Target="../embeddings/oleObject8.bin"/><Relationship Id="rId5" Type="http://schemas.openxmlformats.org/officeDocument/2006/relationships/tags" Target="../tags/tag8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320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4" name="LogoImage" hidden="1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 hidden="1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 hidden="1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CONFIDENTIAL AND PROPRIETARY
Any use of this material without specific permission is strictly prohibited
</a:t>
            </a:r>
          </a:p>
        </p:txBody>
      </p:sp>
      <p:pic>
        <p:nvPicPr>
          <p:cNvPr id="18" name="Partnership" hidden="1">
            <a:extLst>
              <a:ext uri="{FF2B5EF4-FFF2-40B4-BE49-F238E27FC236}">
                <a16:creationId xmlns:a16="http://schemas.microsoft.com/office/drawing/2014/main" id="{A00311E5-5DD2-4988-94D4-79B581B94F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1244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8173370" y="78768"/>
            <a:ext cx="346694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1139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2346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 hidden="1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086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 hidden="1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7749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 hidden="1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 hidden="1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LogoImage" hidden="1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black">
          <a:xfrm>
            <a:off x="549271" y="481160"/>
            <a:ext cx="1893201" cy="585216"/>
            <a:chOff x="0" y="973"/>
            <a:chExt cx="7680" cy="2374"/>
          </a:xfrm>
        </p:grpSpPr>
        <p:sp>
          <p:nvSpPr>
            <p:cNvPr id="14" name="AutoShape 3" hidden="1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 hidden="1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EFF58C-83CF-420F-BF45-F188AE9E73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737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BEFF58C-83CF-420F-BF45-F188AE9E7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EC3B16-0840-4135-8BED-D45704C355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2" name="ClientLogo">
            <a:extLst>
              <a:ext uri="{FF2B5EF4-FFF2-40B4-BE49-F238E27FC236}">
                <a16:creationId xmlns:a16="http://schemas.microsoft.com/office/drawing/2014/main" id="{5A541723-8353-4CC2-AFDA-19C8B3B786BF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3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3" name="Documenttype">
            <a:extLst>
              <a:ext uri="{FF2B5EF4-FFF2-40B4-BE49-F238E27FC236}">
                <a16:creationId xmlns:a16="http://schemas.microsoft.com/office/drawing/2014/main" id="{A8F38EAB-8863-4F94-ACD0-B6D27373BCC1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51942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C219131-971A-4BF6-8DFB-186691126F2C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B280F3D7-8B5E-4751-907E-C1D9BEBFDCB8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Disclaimer-English (United States)">
            <a:extLst>
              <a:ext uri="{FF2B5EF4-FFF2-40B4-BE49-F238E27FC236}">
                <a16:creationId xmlns:a16="http://schemas.microsoft.com/office/drawing/2014/main" id="{365FDE2E-B4AC-48A0-8D5A-94F648AEA89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 dirty="0">
                <a:solidFill>
                  <a:schemeClr val="tx1"/>
                </a:solidFill>
                <a:latin typeface="+mn-lt"/>
              </a:rPr>
              <a:t>CONFIDENTIAL AND PROPRIETARY
Any use of this material without specific permission is strictly prohibited
</a:t>
            </a:r>
          </a:p>
        </p:txBody>
      </p:sp>
      <p:grpSp>
        <p:nvGrpSpPr>
          <p:cNvPr id="17" name="LogoImage" hidden="1">
            <a:extLst>
              <a:ext uri="{FF2B5EF4-FFF2-40B4-BE49-F238E27FC236}">
                <a16:creationId xmlns:a16="http://schemas.microsoft.com/office/drawing/2014/main" id="{9A40F029-D503-41EA-9DD1-42DBAE313A0F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18" name="AutoShape 3" hidden="1">
              <a:extLst>
                <a:ext uri="{FF2B5EF4-FFF2-40B4-BE49-F238E27FC236}">
                  <a16:creationId xmlns:a16="http://schemas.microsoft.com/office/drawing/2014/main" id="{18D61011-66A0-4C81-941E-D63CC06B1C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2" name="Freeform 5" hidden="1">
              <a:extLst>
                <a:ext uri="{FF2B5EF4-FFF2-40B4-BE49-F238E27FC236}">
                  <a16:creationId xmlns:a16="http://schemas.microsoft.com/office/drawing/2014/main" id="{432F335E-7785-4123-A720-55B1C78518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F5EEAF01-776E-4297-981A-CCA9ED98F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0856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2" name="2. Slide Title">
            <a:extLst>
              <a:ext uri="{FF2B5EF4-FFF2-40B4-BE49-F238E27FC236}">
                <a16:creationId xmlns:a16="http://schemas.microsoft.com/office/drawing/2014/main" id="{0BDEB94E-58BF-43E2-8FF2-DCDA24AD4E9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A865C2CC-D12C-4517-9906-7CCD161322E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 dirty="0"/>
              <a:t>Click to edit Master subtitle style</a:t>
            </a:r>
          </a:p>
        </p:txBody>
      </p:sp>
      <p:sp>
        <p:nvSpPr>
          <p:cNvPr id="17" name="1. On-page tracker">
            <a:extLst>
              <a:ext uri="{FF2B5EF4-FFF2-40B4-BE49-F238E27FC236}">
                <a16:creationId xmlns:a16="http://schemas.microsoft.com/office/drawing/2014/main" id="{FE52895E-A8CE-4207-AC48-2296C3D0140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8617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86FA29AF-027A-4D55-B276-E2DD256DB9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728AF3-A71A-4C7A-97DE-605BB9E1802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A466E0-AD73-4F3A-9B78-5C1BB1238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4298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A466E0-AD73-4F3A-9B78-5C1BB1238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52DFA4F-F49F-468D-B19A-F0D9ACACF9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54D7CBA4-82F6-465D-A903-99498223AB1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428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A42E5-8A95-48CC-91A7-EC09BEF8D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396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A42E5-8A95-48CC-91A7-EC09BEF8D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6343A1-B4C8-41A2-9540-F666771DD0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F4C99502-105F-4A25-9FB4-3478945E9EF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 hidden="1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46407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9266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BF2AED7-361B-4221-9AF6-77A108DA0C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DF66089-C2CC-4E6A-A7ED-0B333FCF2C4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919106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6627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67A342-8C8E-4A76-A2F2-1541645630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EDC5E9D8-BFBA-409D-B6E5-65A580E73B6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153635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793B5E-3475-4FCD-8164-7A168B5C1B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9142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793B5E-3475-4FCD-8164-7A168B5C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89D8F9-1075-4B52-8375-8D4A2673D8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 hidden="1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DF67D7DC-1A5A-4301-93C0-59BCC9FE6A85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3. Subtitle">
            <a:extLst>
              <a:ext uri="{FF2B5EF4-FFF2-40B4-BE49-F238E27FC236}">
                <a16:creationId xmlns:a16="http://schemas.microsoft.com/office/drawing/2014/main" id="{08590DB3-FFB4-489D-B120-ADFDC12014DE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CC3A7643-6C17-4DEC-88AD-F79B0F2E7A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72231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1100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4A5E485D-7560-4AEC-8D55-C1425B9D1F47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6967728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F1301516-07B7-4BE0-9669-E93BD5C22D18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D374A786-7E98-4488-A29B-98B4E357E7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8173370" y="78768"/>
            <a:ext cx="3466942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185639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614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F94EA0-F844-4358-BAB1-09AA056D6A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 hidden="1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7387EF73-467A-4B89-B365-A62C8CF7BE39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7918704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3. Subtitle">
            <a:extLst>
              <a:ext uri="{FF2B5EF4-FFF2-40B4-BE49-F238E27FC236}">
                <a16:creationId xmlns:a16="http://schemas.microsoft.com/office/drawing/2014/main" id="{274629CD-1AB4-49FA-9F53-76F3C2EB06BF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8" name="1. On-page tracker">
            <a:extLst>
              <a:ext uri="{FF2B5EF4-FFF2-40B4-BE49-F238E27FC236}">
                <a16:creationId xmlns:a16="http://schemas.microsoft.com/office/drawing/2014/main" id="{DF5FDB83-729E-495E-B061-EB75DD93AD7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009377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8ACA33-401E-43F4-A170-DD6C5D984D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389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8ACA33-401E-43F4-A170-DD6C5D98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231008-BBCB-47D1-91D5-881CAE172F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 hidden="1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6" name="2. Slide Title">
            <a:extLst>
              <a:ext uri="{FF2B5EF4-FFF2-40B4-BE49-F238E27FC236}">
                <a16:creationId xmlns:a16="http://schemas.microsoft.com/office/drawing/2014/main" id="{A6572372-0AB1-4E81-BB71-21DAADA26CB0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ECA9DF7A-E368-4E06-81DB-9573DB7F92EA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0343DE71-74EF-4CF3-AB14-F26D4241805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595259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5422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-570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61BAB226-116B-4061-AAA6-FA0B19E0A17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3200"/>
            <a:ext cx="3465576" cy="7704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901EC9FA-65C7-4AC6-A9AC-B43BD4264291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61200"/>
            <a:ext cx="3465576" cy="2448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A75CDD39-93AC-4160-B69B-06F75E5A85A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07265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779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-5702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931FDB32-E5DC-4F7F-A1B1-FB3CC830903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54736" y="2743200"/>
            <a:ext cx="2514600" cy="7704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04057707-3F89-441E-A13E-6FCB40A78D5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554736" y="3661200"/>
            <a:ext cx="2514600" cy="4932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subtitle style</a:t>
            </a:r>
          </a:p>
        </p:txBody>
      </p:sp>
      <p:sp>
        <p:nvSpPr>
          <p:cNvPr id="26" name="1. On-page tracker">
            <a:extLst>
              <a:ext uri="{FF2B5EF4-FFF2-40B4-BE49-F238E27FC236}">
                <a16:creationId xmlns:a16="http://schemas.microsoft.com/office/drawing/2014/main" id="{95F50EB6-435E-4A8C-B188-9BE2198DB2B9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0869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 hidden="1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AD9436C5-E5F5-42BD-9013-D04449180E9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491B0EE-37B4-4A8C-9C8F-48909747EA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44785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491B0EE-37B4-4A8C-9C8F-48909747E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artnership" hidden="1">
            <a:extLst>
              <a:ext uri="{FF2B5EF4-FFF2-40B4-BE49-F238E27FC236}">
                <a16:creationId xmlns:a16="http://schemas.microsoft.com/office/drawing/2014/main" id="{FCA4B8D5-471D-4239-A62C-7BEFF7AC42F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LogoImage" hidden="1">
            <a:extLst>
              <a:ext uri="{FF2B5EF4-FFF2-40B4-BE49-F238E27FC236}">
                <a16:creationId xmlns:a16="http://schemas.microsoft.com/office/drawing/2014/main" id="{280FE25E-C8A9-4A63-9254-D200989A2E09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black">
          <a:xfrm>
            <a:off x="549271" y="481161"/>
            <a:ext cx="1893202" cy="585216"/>
            <a:chOff x="0" y="973"/>
            <a:chExt cx="7680" cy="2374"/>
          </a:xfrm>
        </p:grpSpPr>
        <p:sp>
          <p:nvSpPr>
            <p:cNvPr id="8" name="AutoShape 3" hidden="1">
              <a:extLst>
                <a:ext uri="{FF2B5EF4-FFF2-40B4-BE49-F238E27FC236}">
                  <a16:creationId xmlns:a16="http://schemas.microsoft.com/office/drawing/2014/main" id="{FD120780-E7D0-42EA-AB5A-363335299E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Freeform 5" hidden="1">
              <a:extLst>
                <a:ext uri="{FF2B5EF4-FFF2-40B4-BE49-F238E27FC236}">
                  <a16:creationId xmlns:a16="http://schemas.microsoft.com/office/drawing/2014/main" id="{A9C60168-96E8-4CC3-91EC-B2F7F57959D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367790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700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7211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703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 hidden="1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69291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9784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 hidden="1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546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26" Type="http://schemas.openxmlformats.org/officeDocument/2006/relationships/tags" Target="../tags/tag12.xml"/><Relationship Id="rId21" Type="http://schemas.openxmlformats.org/officeDocument/2006/relationships/tags" Target="../tags/tag7.xml"/><Relationship Id="rId34" Type="http://schemas.openxmlformats.org/officeDocument/2006/relationships/tags" Target="../tags/tag2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5" Type="http://schemas.openxmlformats.org/officeDocument/2006/relationships/tags" Target="../tags/tag11.xml"/><Relationship Id="rId33" Type="http://schemas.openxmlformats.org/officeDocument/2006/relationships/tags" Target="../tags/tag19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29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0.xml"/><Relationship Id="rId32" Type="http://schemas.openxmlformats.org/officeDocument/2006/relationships/tags" Target="../tags/tag18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tags" Target="../tags/tag9.xml"/><Relationship Id="rId28" Type="http://schemas.openxmlformats.org/officeDocument/2006/relationships/tags" Target="../tags/tag14.xml"/><Relationship Id="rId36" Type="http://schemas.openxmlformats.org/officeDocument/2006/relationships/tags" Target="../tags/tag2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31" Type="http://schemas.openxmlformats.org/officeDocument/2006/relationships/tags" Target="../tags/tag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8.xml"/><Relationship Id="rId27" Type="http://schemas.openxmlformats.org/officeDocument/2006/relationships/tags" Target="../tags/tag13.xml"/><Relationship Id="rId30" Type="http://schemas.openxmlformats.org/officeDocument/2006/relationships/tags" Target="../tags/tag16.xml"/><Relationship Id="rId35" Type="http://schemas.openxmlformats.org/officeDocument/2006/relationships/tags" Target="../tags/tag2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26" Type="http://schemas.openxmlformats.org/officeDocument/2006/relationships/tags" Target="../tags/tag123.xml"/><Relationship Id="rId39" Type="http://schemas.openxmlformats.org/officeDocument/2006/relationships/tags" Target="../tags/tag136.xml"/><Relationship Id="rId21" Type="http://schemas.openxmlformats.org/officeDocument/2006/relationships/tags" Target="../tags/tag118.xml"/><Relationship Id="rId34" Type="http://schemas.openxmlformats.org/officeDocument/2006/relationships/tags" Target="../tags/tag131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ags" Target="../tags/tag117.xml"/><Relationship Id="rId29" Type="http://schemas.openxmlformats.org/officeDocument/2006/relationships/tags" Target="../tags/tag126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121.xml"/><Relationship Id="rId32" Type="http://schemas.openxmlformats.org/officeDocument/2006/relationships/tags" Target="../tags/tag129.xml"/><Relationship Id="rId37" Type="http://schemas.openxmlformats.org/officeDocument/2006/relationships/tags" Target="../tags/tag134.xml"/><Relationship Id="rId40" Type="http://schemas.openxmlformats.org/officeDocument/2006/relationships/oleObject" Target="../embeddings/oleObject12.bin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120.xml"/><Relationship Id="rId28" Type="http://schemas.openxmlformats.org/officeDocument/2006/relationships/tags" Target="../tags/tag125.xml"/><Relationship Id="rId36" Type="http://schemas.openxmlformats.org/officeDocument/2006/relationships/tags" Target="../tags/tag133.xml"/><Relationship Id="rId10" Type="http://schemas.openxmlformats.org/officeDocument/2006/relationships/slideLayout" Target="../slideLayouts/slideLayout24.xml"/><Relationship Id="rId19" Type="http://schemas.openxmlformats.org/officeDocument/2006/relationships/tags" Target="../tags/tag116.xml"/><Relationship Id="rId31" Type="http://schemas.openxmlformats.org/officeDocument/2006/relationships/tags" Target="../tags/tag128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119.xml"/><Relationship Id="rId27" Type="http://schemas.openxmlformats.org/officeDocument/2006/relationships/tags" Target="../tags/tag124.xml"/><Relationship Id="rId30" Type="http://schemas.openxmlformats.org/officeDocument/2006/relationships/tags" Target="../tags/tag127.xml"/><Relationship Id="rId35" Type="http://schemas.openxmlformats.org/officeDocument/2006/relationships/tags" Target="../tags/tag13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122.xml"/><Relationship Id="rId33" Type="http://schemas.openxmlformats.org/officeDocument/2006/relationships/tags" Target="../tags/tag130.xml"/><Relationship Id="rId38" Type="http://schemas.openxmlformats.org/officeDocument/2006/relationships/tags" Target="../tags/tag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9000">
              <a:srgbClr val="E68D00"/>
            </a:gs>
            <a:gs pos="60000">
              <a:schemeClr val="bg1"/>
            </a:gs>
          </a:gsLst>
          <a:lin ang="15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54640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413" imgH="416" progId="TCLayout.ActiveDocument.1">
                  <p:embed/>
                </p:oleObj>
              </mc:Choice>
              <mc:Fallback>
                <p:oleObj name="think-cell Slide" r:id="rId3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 hidden="1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/>
        </p:nvGrpSpPr>
        <p:grpSpPr>
          <a:xfrm>
            <a:off x="1072800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60" r:id="rId7"/>
    <p:sldLayoutId id="2147483856" r:id="rId8"/>
    <p:sldLayoutId id="2147483805" r:id="rId9"/>
    <p:sldLayoutId id="2147483806" r:id="rId10"/>
    <p:sldLayoutId id="2147483882" r:id="rId11"/>
    <p:sldLayoutId id="2147483879" r:id="rId12"/>
    <p:sldLayoutId id="2147483706" r:id="rId13"/>
    <p:sldLayoutId id="2147483718" r:id="rId14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9000">
              <a:srgbClr val="E68D00"/>
            </a:gs>
            <a:gs pos="60000">
              <a:schemeClr val="bg1"/>
            </a:gs>
          </a:gsLst>
          <a:lin ang="15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8800E62-ECD5-472D-995B-013B57BB4C07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53818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344" imgH="344" progId="TCLayout.ActiveDocument.1">
                  <p:embed/>
                </p:oleObj>
              </mc:Choice>
              <mc:Fallback>
                <p:oleObj name="think-cell Slide" r:id="rId40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8800E62-ECD5-472D-995B-013B57BB4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1744EB-7E76-4AE2-88F6-C0D4CE03B5B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 hidden="1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2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6A9C4AD8-E579-4AD3-9B92-5A31AC8D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185" name="LegendBoxes" hidden="1">
            <a:extLst>
              <a:ext uri="{FF2B5EF4-FFF2-40B4-BE49-F238E27FC236}">
                <a16:creationId xmlns:a16="http://schemas.microsoft.com/office/drawing/2014/main" id="{28785628-9685-42DD-85C6-4A7FDEAEB9E4}"/>
              </a:ext>
            </a:extLst>
          </p:cNvPr>
          <p:cNvGrpSpPr/>
          <p:nvPr/>
        </p:nvGrpSpPr>
        <p:grpSpPr>
          <a:xfrm>
            <a:off x="10722394" y="4323600"/>
            <a:ext cx="984864" cy="1717282"/>
            <a:chOff x="9585951" y="2980105"/>
            <a:chExt cx="984864" cy="1717282"/>
          </a:xfrm>
        </p:grpSpPr>
        <p:sp>
          <p:nvSpPr>
            <p:cNvPr id="186" name="RectangleLegend1">
              <a:extLst>
                <a:ext uri="{FF2B5EF4-FFF2-40B4-BE49-F238E27FC236}">
                  <a16:creationId xmlns:a16="http://schemas.microsoft.com/office/drawing/2014/main" id="{F6C915EA-5130-4DA7-8B9A-5E522A1DBE2F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Legend2">
              <a:extLst>
                <a:ext uri="{FF2B5EF4-FFF2-40B4-BE49-F238E27FC236}">
                  <a16:creationId xmlns:a16="http://schemas.microsoft.com/office/drawing/2014/main" id="{056BAC0D-94D9-4BAA-A238-909A42CD485B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Legend3">
              <a:extLst>
                <a:ext uri="{FF2B5EF4-FFF2-40B4-BE49-F238E27FC236}">
                  <a16:creationId xmlns:a16="http://schemas.microsoft.com/office/drawing/2014/main" id="{BC7BB400-0474-421B-B1C4-D9D83F8D7025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4">
              <a:extLst>
                <a:ext uri="{FF2B5EF4-FFF2-40B4-BE49-F238E27FC236}">
                  <a16:creationId xmlns:a16="http://schemas.microsoft.com/office/drawing/2014/main" id="{5D84FBCC-8195-429D-ADA2-ADF26D0822E2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5">
              <a:extLst>
                <a:ext uri="{FF2B5EF4-FFF2-40B4-BE49-F238E27FC236}">
                  <a16:creationId xmlns:a16="http://schemas.microsoft.com/office/drawing/2014/main" id="{655825D0-671B-44EC-90C5-7913A4E7BAB9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1" name="Legend1">
              <a:extLst>
                <a:ext uri="{FF2B5EF4-FFF2-40B4-BE49-F238E27FC236}">
                  <a16:creationId xmlns:a16="http://schemas.microsoft.com/office/drawing/2014/main" id="{CD018A8B-4FD0-4C99-AA47-D684D1049136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2" name="Legend2">
              <a:extLst>
                <a:ext uri="{FF2B5EF4-FFF2-40B4-BE49-F238E27FC236}">
                  <a16:creationId xmlns:a16="http://schemas.microsoft.com/office/drawing/2014/main" id="{24E194E3-38A9-4A3A-AEBA-D1DCF1935051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3" name="Legend3">
              <a:extLst>
                <a:ext uri="{FF2B5EF4-FFF2-40B4-BE49-F238E27FC236}">
                  <a16:creationId xmlns:a16="http://schemas.microsoft.com/office/drawing/2014/main" id="{DCCF084D-A8B2-46B3-BE03-CFDA8E58B2B9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4">
              <a:extLst>
                <a:ext uri="{FF2B5EF4-FFF2-40B4-BE49-F238E27FC236}">
                  <a16:creationId xmlns:a16="http://schemas.microsoft.com/office/drawing/2014/main" id="{0E49468C-EFEE-4C9A-BECB-CC10BE34BF4B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5">
              <a:extLst>
                <a:ext uri="{FF2B5EF4-FFF2-40B4-BE49-F238E27FC236}">
                  <a16:creationId xmlns:a16="http://schemas.microsoft.com/office/drawing/2014/main" id="{443480AB-89E7-497E-A131-91869590BDB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6" name="LegendMoons" hidden="1">
            <a:extLst>
              <a:ext uri="{FF2B5EF4-FFF2-40B4-BE49-F238E27FC236}">
                <a16:creationId xmlns:a16="http://schemas.microsoft.com/office/drawing/2014/main" id="{BCBAA4B3-76E3-4E3E-9DFB-193618E70571}"/>
              </a:ext>
            </a:extLst>
          </p:cNvPr>
          <p:cNvGrpSpPr/>
          <p:nvPr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7" name="Legend1">
              <a:extLst>
                <a:ext uri="{FF2B5EF4-FFF2-40B4-BE49-F238E27FC236}">
                  <a16:creationId xmlns:a16="http://schemas.microsoft.com/office/drawing/2014/main" id="{A8F35D73-D259-46FA-AFD2-EA8247EDE0BB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48" name="Legend2">
              <a:extLst>
                <a:ext uri="{FF2B5EF4-FFF2-40B4-BE49-F238E27FC236}">
                  <a16:creationId xmlns:a16="http://schemas.microsoft.com/office/drawing/2014/main" id="{8C810E22-5C1D-4238-A604-CBCDDCB4C05E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49" name="Legend3">
              <a:extLst>
                <a:ext uri="{FF2B5EF4-FFF2-40B4-BE49-F238E27FC236}">
                  <a16:creationId xmlns:a16="http://schemas.microsoft.com/office/drawing/2014/main" id="{E4D11ABD-C458-4D2C-B8BA-1BD7E497965C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4">
              <a:extLst>
                <a:ext uri="{FF2B5EF4-FFF2-40B4-BE49-F238E27FC236}">
                  <a16:creationId xmlns:a16="http://schemas.microsoft.com/office/drawing/2014/main" id="{6751DA88-7594-4AF8-9B0B-6D236454D486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5">
              <a:extLst>
                <a:ext uri="{FF2B5EF4-FFF2-40B4-BE49-F238E27FC236}">
                  <a16:creationId xmlns:a16="http://schemas.microsoft.com/office/drawing/2014/main" id="{9BD97B4F-09E8-498D-A862-8771F6492867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2" name="MoonLegend1">
              <a:extLst>
                <a:ext uri="{FF2B5EF4-FFF2-40B4-BE49-F238E27FC236}">
                  <a16:creationId xmlns:a16="http://schemas.microsoft.com/office/drawing/2014/main" id="{2D833A59-C7AB-446D-8FF2-91CA9DB3ACEE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6FAD167A-470E-49B3-9358-C391E972149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 hidden="1">
                <a:extLst>
                  <a:ext uri="{FF2B5EF4-FFF2-40B4-BE49-F238E27FC236}">
                    <a16:creationId xmlns:a16="http://schemas.microsoft.com/office/drawing/2014/main" id="{2106BC3D-6019-4A97-BF49-95FEE529E3EF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3" name="MoonLegend2">
              <a:extLst>
                <a:ext uri="{FF2B5EF4-FFF2-40B4-BE49-F238E27FC236}">
                  <a16:creationId xmlns:a16="http://schemas.microsoft.com/office/drawing/2014/main" id="{290914A9-07C8-4F8C-AD47-74783B1DE6E1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C29FC0-EC32-412C-A1FC-29EF13DE8125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08217F02-10EE-4BF5-8640-3409A47C5847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4" name="MoonLegend3">
              <a:extLst>
                <a:ext uri="{FF2B5EF4-FFF2-40B4-BE49-F238E27FC236}">
                  <a16:creationId xmlns:a16="http://schemas.microsoft.com/office/drawing/2014/main" id="{435D5936-2D97-416D-A834-DF4B9D96A043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9BF58B2-CF38-41FB-8EF8-3EE6A3F1398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9A2D06B2-79B1-475C-A66E-9CB573E98829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5" name="MoonLegend4">
              <a:extLst>
                <a:ext uri="{FF2B5EF4-FFF2-40B4-BE49-F238E27FC236}">
                  <a16:creationId xmlns:a16="http://schemas.microsoft.com/office/drawing/2014/main" id="{8EC87CF1-17C2-4BF0-9A01-8C2C8FFFF842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A7C7C4F-14E8-4812-AC35-7D066AEC66E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7F7E2EA4-AD8C-4DA3-ACA6-A69404D1E88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6" name="MoonLegend5">
              <a:extLst>
                <a:ext uri="{FF2B5EF4-FFF2-40B4-BE49-F238E27FC236}">
                  <a16:creationId xmlns:a16="http://schemas.microsoft.com/office/drawing/2014/main" id="{BCD87F8B-10B7-4E82-8EC4-F08B412A1736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8573FB6-1F3D-4B01-98F6-7E4478BE33E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CF3B10D5-50BA-4075-BEDD-5D7FF7BE36E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7" name="Sticker" hidden="1">
            <a:extLst>
              <a:ext uri="{FF2B5EF4-FFF2-40B4-BE49-F238E27FC236}">
                <a16:creationId xmlns:a16="http://schemas.microsoft.com/office/drawing/2014/main" id="{174FA759-1A16-45E2-B8DB-6AC61DFC92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9460" y="1289273"/>
            <a:ext cx="428337" cy="156997"/>
            <a:chOff x="8456447" y="272180"/>
            <a:chExt cx="322188" cy="156966"/>
          </a:xfrm>
        </p:grpSpPr>
        <p:sp>
          <p:nvSpPr>
            <p:cNvPr id="168" name="StickerRectangle">
              <a:extLst>
                <a:ext uri="{FF2B5EF4-FFF2-40B4-BE49-F238E27FC236}">
                  <a16:creationId xmlns:a16="http://schemas.microsoft.com/office/drawing/2014/main" id="{99FB5892-A9FF-4D0E-8661-19A39D5E09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69" name="StickerUnderline">
              <a:extLst>
                <a:ext uri="{FF2B5EF4-FFF2-40B4-BE49-F238E27FC236}">
                  <a16:creationId xmlns:a16="http://schemas.microsoft.com/office/drawing/2014/main" id="{B821CB31-49E5-49E7-966F-3C5449557168}"/>
                </a:ext>
              </a:extLst>
            </p:cNvPr>
            <p:cNvCxnSpPr>
              <a:cxnSpLocks noChangeShapeType="1"/>
              <a:stCxn id="168" idx="4"/>
              <a:endCxn id="168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4" name="LegendLines" hidden="1">
            <a:extLst>
              <a:ext uri="{FF2B5EF4-FFF2-40B4-BE49-F238E27FC236}">
                <a16:creationId xmlns:a16="http://schemas.microsoft.com/office/drawing/2014/main" id="{96520A0D-E8D0-48B5-8162-BA1976A5C3E1}"/>
              </a:ext>
            </a:extLst>
          </p:cNvPr>
          <p:cNvGrpSpPr/>
          <p:nvPr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70" name="Legend1">
              <a:extLst>
                <a:ext uri="{FF2B5EF4-FFF2-40B4-BE49-F238E27FC236}">
                  <a16:creationId xmlns:a16="http://schemas.microsoft.com/office/drawing/2014/main" id="{D5E27233-7661-43E0-8C1B-859EBE562598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1" name="Legend2">
              <a:extLst>
                <a:ext uri="{FF2B5EF4-FFF2-40B4-BE49-F238E27FC236}">
                  <a16:creationId xmlns:a16="http://schemas.microsoft.com/office/drawing/2014/main" id="{215BA769-FC3A-4971-81E8-16C8E7138029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2" name="Legend3">
              <a:extLst>
                <a:ext uri="{FF2B5EF4-FFF2-40B4-BE49-F238E27FC236}">
                  <a16:creationId xmlns:a16="http://schemas.microsoft.com/office/drawing/2014/main" id="{75880242-A8D7-441D-805E-B817DF5CA854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3" name="LineLegend3">
              <a:extLst>
                <a:ext uri="{FF2B5EF4-FFF2-40B4-BE49-F238E27FC236}">
                  <a16:creationId xmlns:a16="http://schemas.microsoft.com/office/drawing/2014/main" id="{5C3089E9-5649-4103-BA5F-72175F24BEF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74" name="LineLegend2">
              <a:extLst>
                <a:ext uri="{FF2B5EF4-FFF2-40B4-BE49-F238E27FC236}">
                  <a16:creationId xmlns:a16="http://schemas.microsoft.com/office/drawing/2014/main" id="{70A7CFCE-D526-433E-9FBC-6DEF2F5E9EB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75" name="LineLegend1">
              <a:extLst>
                <a:ext uri="{FF2B5EF4-FFF2-40B4-BE49-F238E27FC236}">
                  <a16:creationId xmlns:a16="http://schemas.microsoft.com/office/drawing/2014/main" id="{4AD9EC0A-8F45-49FA-BB0F-195682A6F6B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70" r:id="rId5"/>
    <p:sldLayoutId id="2147483871" r:id="rId6"/>
    <p:sldLayoutId id="2147483880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77" r:id="rId16"/>
    <p:sldLayoutId id="2147483878" r:id="rId17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7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6.bin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6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9.emf"/><Relationship Id="rId11" Type="http://schemas.openxmlformats.org/officeDocument/2006/relationships/image" Target="../media/image30.sv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image" Target="../media/image9.emf"/><Relationship Id="rId11" Type="http://schemas.openxmlformats.org/officeDocument/2006/relationships/image" Target="../media/image7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9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image" Target="../media/image9.emf"/><Relationship Id="rId11" Type="http://schemas.openxmlformats.org/officeDocument/2006/relationships/image" Target="../media/image66.pn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30.sv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tags" Target="../tags/tag260.xml"/><Relationship Id="rId21" Type="http://schemas.openxmlformats.org/officeDocument/2006/relationships/image" Target="../media/image26.svg"/><Relationship Id="rId7" Type="http://schemas.openxmlformats.org/officeDocument/2006/relationships/image" Target="../media/image9.emf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tags" Target="../tags/tag25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58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tags" Target="../tags/tag263.xml"/><Relationship Id="rId21" Type="http://schemas.openxmlformats.org/officeDocument/2006/relationships/image" Target="../media/image45.svg"/><Relationship Id="rId7" Type="http://schemas.openxmlformats.org/officeDocument/2006/relationships/image" Target="../media/image9.emf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tags" Target="../tags/tag26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261.xml"/><Relationship Id="rId6" Type="http://schemas.openxmlformats.org/officeDocument/2006/relationships/oleObject" Target="../embeddings/oleObject28.bin"/><Relationship Id="rId11" Type="http://schemas.microsoft.com/office/2007/relationships/hdphoto" Target="../media/hdphoto2.wdp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39.svg"/><Relationship Id="rId23" Type="http://schemas.microsoft.com/office/2007/relationships/hdphoto" Target="../media/hdphoto3.wdp"/><Relationship Id="rId10" Type="http://schemas.openxmlformats.org/officeDocument/2006/relationships/image" Target="../media/image35.png"/><Relationship Id="rId19" Type="http://schemas.openxmlformats.org/officeDocument/2006/relationships/image" Target="../media/image43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9.emf"/><Relationship Id="rId11" Type="http://schemas.openxmlformats.org/officeDocument/2006/relationships/image" Target="../media/image51.png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image" Target="../media/image9.emf"/><Relationship Id="rId11" Type="http://schemas.openxmlformats.org/officeDocument/2006/relationships/image" Target="../media/image30.sv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3.bin"/><Relationship Id="rId10" Type="http://schemas.microsoft.com/office/2007/relationships/hdphoto" Target="../media/hdphoto4.wdp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29461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5A37F2C-E4CE-9C3A-0047-71D388F4B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942" y="6254746"/>
            <a:ext cx="6016752" cy="215444"/>
          </a:xfrm>
        </p:spPr>
        <p:txBody>
          <a:bodyPr/>
          <a:lstStyle/>
          <a:p>
            <a:r>
              <a:rPr lang="es-ES_tradnl"/>
              <a:t>José Antonio Bautista – Data Scientist</a:t>
            </a:r>
            <a:endParaRPr lang="es-ES_tradnl" dirty="0"/>
          </a:p>
        </p:txBody>
      </p:sp>
      <p:sp>
        <p:nvSpPr>
          <p:cNvPr id="49" name="Subtitle 3">
            <a:extLst>
              <a:ext uri="{FF2B5EF4-FFF2-40B4-BE49-F238E27FC236}">
                <a16:creationId xmlns:a16="http://schemas.microsoft.com/office/drawing/2014/main" id="{7FE15E9B-69CC-C33B-4E85-B22589FB0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2" y="4297096"/>
            <a:ext cx="6016752" cy="307777"/>
          </a:xfrm>
        </p:spPr>
        <p:txBody>
          <a:bodyPr/>
          <a:lstStyle/>
          <a:p>
            <a:r>
              <a:rPr lang="es-ES_tradnl" sz="1600" i="1" dirty="0">
                <a:latin typeface="Avenir Next Condensed" panose="020B0506020202020204" pitchFamily="34" charset="0"/>
              </a:rPr>
              <a:t>…o cómo conocer lo que quieres mejor que tú mismo</a:t>
            </a:r>
          </a:p>
        </p:txBody>
      </p:sp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42" y="2598821"/>
            <a:ext cx="6016752" cy="1372692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Sistemas de recomendación</a:t>
            </a:r>
          </a:p>
        </p:txBody>
      </p:sp>
      <p:pic>
        <p:nvPicPr>
          <p:cNvPr id="57" name="Picture 56" descr="Text, logo&#10;&#10;Description automatically generated">
            <a:extLst>
              <a:ext uri="{FF2B5EF4-FFF2-40B4-BE49-F238E27FC236}">
                <a16:creationId xmlns:a16="http://schemas.microsoft.com/office/drawing/2014/main" id="{F56E07B6-01BD-FEE5-977E-EF40AA64E7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42" y="588978"/>
            <a:ext cx="4993615" cy="88753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C2DC9C-94E0-ED23-811A-2A2DBD24297A}"/>
              </a:ext>
            </a:extLst>
          </p:cNvPr>
          <p:cNvGrpSpPr>
            <a:grpSpLocks noChangeAspect="1"/>
          </p:cNvGrpSpPr>
          <p:nvPr/>
        </p:nvGrpSpPr>
        <p:grpSpPr>
          <a:xfrm>
            <a:off x="8201131" y="3657600"/>
            <a:ext cx="1539892" cy="3017661"/>
            <a:chOff x="8201130" y="182738"/>
            <a:chExt cx="3313091" cy="6492523"/>
          </a:xfrm>
        </p:grpSpPr>
        <p:pic>
          <p:nvPicPr>
            <p:cNvPr id="42" name="Picture 41" descr="Young businessman holding sign">
              <a:extLst>
                <a:ext uri="{FF2B5EF4-FFF2-40B4-BE49-F238E27FC236}">
                  <a16:creationId xmlns:a16="http://schemas.microsoft.com/office/drawing/2014/main" id="{26E2A69C-9A87-ED65-B717-1ACC83F2B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8201130" y="182738"/>
              <a:ext cx="3313091" cy="6492523"/>
            </a:xfrm>
            <a:prstGeom prst="rect">
              <a:avLst/>
            </a:prstGeom>
          </p:spPr>
        </p:pic>
        <p:pic>
          <p:nvPicPr>
            <p:cNvPr id="61" name="Picture 60" descr="A picture containing text, tool&#10;&#10;Description automatically generated">
              <a:extLst>
                <a:ext uri="{FF2B5EF4-FFF2-40B4-BE49-F238E27FC236}">
                  <a16:creationId xmlns:a16="http://schemas.microsoft.com/office/drawing/2014/main" id="{04F3D000-856D-CB5C-21CC-2F1A6EDE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434" b="89434" l="6667" r="90000">
                          <a14:foregroundMark x1="8667" y1="74340" x2="39333" y2="74717"/>
                          <a14:foregroundMark x1="39333" y1="74717" x2="54667" y2="73962"/>
                          <a14:foregroundMark x1="54667" y1="73962" x2="62667" y2="73962"/>
                          <a14:foregroundMark x1="10333" y1="80755" x2="14667" y2="87547"/>
                          <a14:foregroundMark x1="14667" y1="87547" x2="23333" y2="88302"/>
                          <a14:foregroundMark x1="23333" y1="88302" x2="40000" y2="87170"/>
                          <a14:foregroundMark x1="40000" y1="87170" x2="58333" y2="87925"/>
                          <a14:foregroundMark x1="57667" y1="81132" x2="50667" y2="87170"/>
                          <a14:foregroundMark x1="50667" y1="87170" x2="9333" y2="87925"/>
                          <a14:foregroundMark x1="9333" y1="87925" x2="8333" y2="79623"/>
                          <a14:foregroundMark x1="8333" y1="79623" x2="57000" y2="73962"/>
                          <a14:foregroundMark x1="57000" y1="73962" x2="61667" y2="80377"/>
                          <a14:foregroundMark x1="61667" y1="80377" x2="61667" y2="82642"/>
                          <a14:foregroundMark x1="61333" y1="75094" x2="61333" y2="83396"/>
                          <a14:foregroundMark x1="61333" y1="83396" x2="54667" y2="87925"/>
                          <a14:foregroundMark x1="54667" y1="87925" x2="54000" y2="87547"/>
                          <a14:foregroundMark x1="58667" y1="87170" x2="62667" y2="87547"/>
                          <a14:foregroundMark x1="60667" y1="80000" x2="61000" y2="85283"/>
                          <a14:foregroundMark x1="49667" y1="79245" x2="49000" y2="83019"/>
                          <a14:foregroundMark x1="8333" y1="76226" x2="6667" y2="84528"/>
                          <a14:foregroundMark x1="33333" y1="33208" x2="32667" y2="38868"/>
                          <a14:foregroundMark x1="34333" y1="36604" x2="35333" y2="41887"/>
                          <a14:foregroundMark x1="34000" y1="34340" x2="34333" y2="31698"/>
                          <a14:foregroundMark x1="34000" y1="29434" x2="33667" y2="32453"/>
                          <a14:foregroundMark x1="33667" y1="30189" x2="33333" y2="286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34925" y="1730269"/>
              <a:ext cx="2284343" cy="2010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97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95050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item-to-item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6897011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7426D-0373-545F-8D09-1D865F5820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505" y="2112266"/>
            <a:ext cx="4814001" cy="38904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A8E1B6-F580-FE6E-7B9B-C2F0EE54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470" y="1292604"/>
            <a:ext cx="4553712" cy="243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d2vec skip-gram and analogies a, Target words 'LiCoO2' and 'LiMn2O4'...  | Download Scientific Diagram">
            <a:extLst>
              <a:ext uri="{FF2B5EF4-FFF2-40B4-BE49-F238E27FC236}">
                <a16:creationId xmlns:a16="http://schemas.microsoft.com/office/drawing/2014/main" id="{ABE83852-8B93-417F-CA4B-ECAB1ADA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12" y="3957978"/>
            <a:ext cx="6103429" cy="26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3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00187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item-to-item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(III)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7043315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sp>
        <p:nvSpPr>
          <p:cNvPr id="3" name="Subtitle 3">
            <a:extLst>
              <a:ext uri="{FF2B5EF4-FFF2-40B4-BE49-F238E27FC236}">
                <a16:creationId xmlns:a16="http://schemas.microsoft.com/office/drawing/2014/main" id="{6E664CE0-828B-0802-C0B2-145489319F56}"/>
              </a:ext>
            </a:extLst>
          </p:cNvPr>
          <p:cNvSpPr txBox="1">
            <a:spLocks/>
          </p:cNvSpPr>
          <p:nvPr/>
        </p:nvSpPr>
        <p:spPr>
          <a:xfrm>
            <a:off x="1367857" y="1797318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Lo que sale bien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44CB34-B6B1-8341-89D3-D7A0976D3AE7}"/>
              </a:ext>
            </a:extLst>
          </p:cNvPr>
          <p:cNvSpPr txBox="1">
            <a:spLocks/>
          </p:cNvSpPr>
          <p:nvPr/>
        </p:nvSpPr>
        <p:spPr>
          <a:xfrm>
            <a:off x="810509" y="2542158"/>
            <a:ext cx="4447291" cy="3671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s-ES_tradnl" sz="1800" i="1" dirty="0" err="1">
                <a:latin typeface="Avenir Next Condensed" panose="020B0506020202020204" pitchFamily="34" charset="0"/>
              </a:rPr>
              <a:t>Query-based</a:t>
            </a:r>
            <a:r>
              <a:rPr lang="es-ES_tradnl" sz="1800" i="1" dirty="0">
                <a:latin typeface="Avenir Next Condensed" panose="020B0506020202020204" pitchFamily="34" charset="0"/>
              </a:rPr>
              <a:t>, </a:t>
            </a:r>
            <a:r>
              <a:rPr lang="es-ES_tradnl" sz="1800" dirty="0">
                <a:latin typeface="Avenir Next Condensed" panose="020B0506020202020204" pitchFamily="34" charset="0"/>
              </a:rPr>
              <a:t>permitiendo agregar productos</a:t>
            </a:r>
            <a:r>
              <a:rPr lang="es-ES_tradnl" sz="1800" i="1" dirty="0">
                <a:latin typeface="Avenir Next Condensed" panose="020B0506020202020204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No requiere ningún tipo de conocimiento del producto.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El modelo se puede seguir entrenando conforme llegan nuevas sesiones y productos.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El enfoque “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embedding</a:t>
            </a:r>
            <a:r>
              <a:rPr lang="es-ES_tradnl" sz="1800" dirty="0">
                <a:latin typeface="Avenir Next Condensed" panose="020B0506020202020204" pitchFamily="34" charset="0"/>
              </a:rPr>
              <a:t>” es muy útil: el entrenamiento se puede hacer offline.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Aprende directamente de los usuarios, no necesita ser dicho manualmente los productos que son similares.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F503B231-DBDF-28D4-4C9E-AD0182C23D95}"/>
              </a:ext>
            </a:extLst>
          </p:cNvPr>
          <p:cNvSpPr txBox="1">
            <a:spLocks/>
          </p:cNvSpPr>
          <p:nvPr/>
        </p:nvSpPr>
        <p:spPr>
          <a:xfrm>
            <a:off x="7306928" y="1871276"/>
            <a:ext cx="3517215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Lo que sale menos bien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A9D6B649-6F3D-BA94-A904-A718A18EA1C8}"/>
              </a:ext>
            </a:extLst>
          </p:cNvPr>
          <p:cNvSpPr txBox="1">
            <a:spLocks/>
          </p:cNvSpPr>
          <p:nvPr/>
        </p:nvSpPr>
        <p:spPr>
          <a:xfrm>
            <a:off x="6550329" y="2555550"/>
            <a:ext cx="3948341" cy="30998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s-ES_tradnl" sz="1800" u="sng" dirty="0" err="1">
                <a:latin typeface="Avenir Next Condensed" panose="020B0506020202020204" pitchFamily="34" charset="0"/>
              </a:rPr>
              <a:t>Cold</a:t>
            </a:r>
            <a:r>
              <a:rPr lang="es-ES_tradnl" sz="1800" u="sng" dirty="0">
                <a:latin typeface="Avenir Next Condensed" panose="020B0506020202020204" pitchFamily="34" charset="0"/>
              </a:rPr>
              <a:t> </a:t>
            </a:r>
            <a:r>
              <a:rPr lang="es-ES_tradnl" sz="1800" u="sng" dirty="0" err="1">
                <a:latin typeface="Avenir Next Condensed" panose="020B0506020202020204" pitchFamily="34" charset="0"/>
              </a:rPr>
              <a:t>start</a:t>
            </a:r>
            <a:r>
              <a:rPr lang="es-ES_tradnl" sz="1800" dirty="0">
                <a:latin typeface="Avenir Next Condensed" panose="020B0506020202020204" pitchFamily="34" charset="0"/>
              </a:rPr>
              <a:t> es un problema para productos nuevos.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Recomendaciones generales, no tienen en cuenta el historial del propio usuario.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Rígido para incluir características manuales de los productos.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Productos populares se mantienen populares, eclipsando al resto.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Con un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dataset</a:t>
            </a:r>
            <a:r>
              <a:rPr lang="es-ES_tradnl" sz="1800" dirty="0">
                <a:latin typeface="Avenir Next Condensed" panose="020B0506020202020204" pitchFamily="34" charset="0"/>
              </a:rPr>
              <a:t> de productos muy grande, se vuelve difícil de evaluar en tiempo real.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0A988B-6058-3046-1E44-9FFE9A285C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0329" y="1810710"/>
            <a:ext cx="544055" cy="5440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CFE4324-3C0B-42B6-BE0E-A22434A18D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293" y="1673207"/>
            <a:ext cx="544055" cy="5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23709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item-to-item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(IV)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7226195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3">
            <a:extLst>
              <a:ext uri="{FF2B5EF4-FFF2-40B4-BE49-F238E27FC236}">
                <a16:creationId xmlns:a16="http://schemas.microsoft.com/office/drawing/2014/main" id="{98DA0A8B-5748-50E1-8751-431AE4E49B2F}"/>
              </a:ext>
            </a:extLst>
          </p:cNvPr>
          <p:cNvSpPr txBox="1">
            <a:spLocks/>
          </p:cNvSpPr>
          <p:nvPr/>
        </p:nvSpPr>
        <p:spPr>
          <a:xfrm>
            <a:off x="901046" y="2111175"/>
            <a:ext cx="3230824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Sacamos conclusiones</a:t>
            </a:r>
          </a:p>
          <a:p>
            <a:r>
              <a:rPr lang="es-ES_tradnl" sz="2800" b="1" dirty="0">
                <a:latin typeface="Avenir Next Condensed" panose="020B0506020202020204" pitchFamily="34" charset="0"/>
              </a:rPr>
              <a:t> </a:t>
            </a:r>
          </a:p>
          <a:p>
            <a:endParaRPr lang="es-ES_tradnl" sz="2800" b="1" dirty="0">
              <a:latin typeface="Avenir Next Condensed" panose="020B0506020202020204" pitchFamily="34" charset="0"/>
            </a:endParaRP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3212B10B-329B-3C72-E45A-249E808BFB17}"/>
              </a:ext>
            </a:extLst>
          </p:cNvPr>
          <p:cNvSpPr txBox="1">
            <a:spLocks/>
          </p:cNvSpPr>
          <p:nvPr/>
        </p:nvSpPr>
        <p:spPr>
          <a:xfrm>
            <a:off x="755057" y="2832157"/>
            <a:ext cx="5973468" cy="29610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Word2Vec es un modelo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downstream</a:t>
            </a:r>
            <a:r>
              <a:rPr lang="es-ES_tradnl" sz="1800" dirty="0">
                <a:latin typeface="Avenir Next Condensed" panose="020B0506020202020204" pitchFamily="34" charset="0"/>
              </a:rPr>
              <a:t>: “da igual” su sobreajuste.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Varias formas de medir éxito: </a:t>
            </a:r>
            <a:r>
              <a:rPr lang="es-ES_tradnl" sz="1800" b="1" dirty="0" err="1">
                <a:latin typeface="Avenir Next Condensed" panose="020B0506020202020204" pitchFamily="34" charset="0"/>
              </a:rPr>
              <a:t>Recall@K</a:t>
            </a:r>
            <a:r>
              <a:rPr lang="es-ES_tradnl" sz="1800" b="1" dirty="0">
                <a:latin typeface="Avenir Next Condensed" panose="020B0506020202020204" pitchFamily="34" charset="0"/>
              </a:rPr>
              <a:t>, MRR@K, human input.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Los </a:t>
            </a:r>
            <a:r>
              <a:rPr lang="es-ES_tradnl" sz="1800" dirty="0" err="1">
                <a:latin typeface="Avenir Next Condensed" panose="020B0506020202020204" pitchFamily="34" charset="0"/>
              </a:rPr>
              <a:t>hiperparámetros</a:t>
            </a:r>
            <a:r>
              <a:rPr lang="es-ES_tradnl" sz="1800" dirty="0">
                <a:latin typeface="Avenir Next Condensed" panose="020B0506020202020204" pitchFamily="34" charset="0"/>
              </a:rPr>
              <a:t> del modelo los hereda Word2Vec.</a:t>
            </a:r>
          </a:p>
          <a:p>
            <a:pPr marL="285750" indent="-285750">
              <a:buFontTx/>
              <a:buChar char="-"/>
            </a:pPr>
            <a:r>
              <a:rPr lang="es-ES_tradnl" sz="1800" i="1" dirty="0" err="1">
                <a:latin typeface="Avenir Next Condensed" panose="020B0506020202020204" pitchFamily="34" charset="0"/>
              </a:rPr>
              <a:t>Browsing</a:t>
            </a:r>
            <a:r>
              <a:rPr lang="es-ES_tradnl" sz="1800" dirty="0">
                <a:latin typeface="Avenir Next Condensed" panose="020B0506020202020204" pitchFamily="34" charset="0"/>
              </a:rPr>
              <a:t> vs </a:t>
            </a:r>
            <a:r>
              <a:rPr lang="es-ES_tradnl" sz="1800" i="1" dirty="0">
                <a:latin typeface="Avenir Next Condensed" panose="020B0506020202020204" pitchFamily="34" charset="0"/>
              </a:rPr>
              <a:t>Shopping </a:t>
            </a:r>
            <a:r>
              <a:rPr lang="es-ES_tradnl" sz="1800" dirty="0">
                <a:latin typeface="Avenir Next Condensed" panose="020B0506020202020204" pitchFamily="34" charset="0"/>
              </a:rPr>
              <a:t>son muy distintos, hacemos bien en entrenar modelos diferentes.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Modelos de </a:t>
            </a:r>
            <a:r>
              <a:rPr lang="es-ES_tradnl" sz="1800" dirty="0" err="1">
                <a:latin typeface="Avenir Next Condensed" panose="020B0506020202020204" pitchFamily="34" charset="0"/>
              </a:rPr>
              <a:t>clustering</a:t>
            </a:r>
            <a:r>
              <a:rPr lang="es-ES_tradnl" sz="1800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>
                <a:latin typeface="Avenir Next Condensed" panose="020B0506020202020204" pitchFamily="34" charset="0"/>
              </a:rPr>
              <a:t>a posteriori </a:t>
            </a:r>
            <a:r>
              <a:rPr lang="es-ES_tradnl" sz="1800" dirty="0">
                <a:latin typeface="Avenir Next Condensed" panose="020B0506020202020204" pitchFamily="34" charset="0"/>
              </a:rPr>
              <a:t>nos pueden ayudar a obtener </a:t>
            </a:r>
            <a:r>
              <a:rPr lang="es-ES_tradnl" sz="1800" dirty="0" err="1">
                <a:latin typeface="Avenir Next Condensed" panose="020B0506020202020204" pitchFamily="34" charset="0"/>
              </a:rPr>
              <a:t>insights</a:t>
            </a:r>
            <a:r>
              <a:rPr lang="es-ES_tradnl" sz="1800" dirty="0">
                <a:latin typeface="Avenir Next Condensed" panose="020B0506020202020204" pitchFamily="34" charset="0"/>
              </a:rPr>
              <a:t> de negocio.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El tamaño </a:t>
            </a:r>
            <a:r>
              <a:rPr lang="es-ES_tradnl" sz="1050" dirty="0">
                <a:latin typeface="Avenir Next Condensed" panose="020B0506020202020204" pitchFamily="34" charset="0"/>
              </a:rPr>
              <a:t>(de sesión)  </a:t>
            </a:r>
            <a:r>
              <a:rPr lang="es-ES_tradnl" sz="1800" dirty="0">
                <a:latin typeface="Avenir Next Condensed" panose="020B0506020202020204" pitchFamily="34" charset="0"/>
              </a:rPr>
              <a:t>es importante: corta falta información, larga pierden conexión.</a:t>
            </a:r>
          </a:p>
          <a:p>
            <a:pPr marL="285750" indent="-285750">
              <a:buFontTx/>
              <a:buChar char="-"/>
            </a:pPr>
            <a:endParaRPr lang="es-ES_tradnl" sz="1800" dirty="0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endParaRPr lang="es-ES_tradnl" sz="1800" dirty="0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endParaRPr lang="es-ES_tradnl" sz="1800" dirty="0">
              <a:latin typeface="Avenir Next Condensed" panose="020B0506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B7F3D-B624-CB88-7ABD-41DF0F2BDA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pic>
        <p:nvPicPr>
          <p:cNvPr id="1028" name="Picture 4" descr="Nerd Emoji - Free PNG Emojis | Emoji Island">
            <a:extLst>
              <a:ext uri="{FF2B5EF4-FFF2-40B4-BE49-F238E27FC236}">
                <a16:creationId xmlns:a16="http://schemas.microsoft.com/office/drawing/2014/main" id="{25D138CD-590F-E1B0-EEC9-558CF56F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0498" y="1846590"/>
            <a:ext cx="824442" cy="82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16: Model comparisons">
            <a:extLst>
              <a:ext uri="{FF2B5EF4-FFF2-40B4-BE49-F238E27FC236}">
                <a16:creationId xmlns:a16="http://schemas.microsoft.com/office/drawing/2014/main" id="{6DFEC4F0-CD39-9B68-4422-586F6A96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471" y="2671032"/>
            <a:ext cx="4157472" cy="31181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4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51599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Matrix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Factorization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9247019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3">
            <a:extLst>
              <a:ext uri="{FF2B5EF4-FFF2-40B4-BE49-F238E27FC236}">
                <a16:creationId xmlns:a16="http://schemas.microsoft.com/office/drawing/2014/main" id="{08B4F407-B83C-0EED-FC98-EF063696181C}"/>
              </a:ext>
            </a:extLst>
          </p:cNvPr>
          <p:cNvSpPr txBox="1">
            <a:spLocks/>
          </p:cNvSpPr>
          <p:nvPr/>
        </p:nvSpPr>
        <p:spPr>
          <a:xfrm>
            <a:off x="613123" y="206572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El contexto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972801" y="287431"/>
            <a:ext cx="821210" cy="1066133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80B71D13-7941-1281-C510-72D93E8ED501}"/>
              </a:ext>
            </a:extLst>
          </p:cNvPr>
          <p:cNvSpPr txBox="1">
            <a:spLocks/>
          </p:cNvSpPr>
          <p:nvPr/>
        </p:nvSpPr>
        <p:spPr>
          <a:xfrm>
            <a:off x="610212" y="2716824"/>
            <a:ext cx="3948341" cy="31444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Altísimo ratio usuarios/contenido.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Contenido muy controlado y limitado.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Poca probabilidad de obtener valoraciones explícitas.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Completa disposición de información implícita.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Pocas esperanzas en la recomendación.</a:t>
            </a:r>
          </a:p>
          <a:p>
            <a:pPr marL="285750" indent="-285750">
              <a:buFontTx/>
              <a:buChar char="-"/>
            </a:pPr>
            <a:r>
              <a:rPr lang="es-ES_tradnl" sz="1800" i="1" u="sng" dirty="0">
                <a:latin typeface="Avenir Next Condensed" panose="020B0506020202020204" pitchFamily="34" charset="0"/>
              </a:rPr>
              <a:t>Éxito garantizado.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63B721D0-C05A-0B70-100A-26F243B849CA}"/>
              </a:ext>
            </a:extLst>
          </p:cNvPr>
          <p:cNvSpPr txBox="1">
            <a:spLocks/>
          </p:cNvSpPr>
          <p:nvPr/>
        </p:nvSpPr>
        <p:spPr>
          <a:xfrm>
            <a:off x="6589059" y="206572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El modelo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EA77847-8C0A-0576-36BD-4CE65B944E46}"/>
              </a:ext>
            </a:extLst>
          </p:cNvPr>
          <p:cNvSpPr txBox="1">
            <a:spLocks/>
          </p:cNvSpPr>
          <p:nvPr/>
        </p:nvSpPr>
        <p:spPr>
          <a:xfrm>
            <a:off x="6589059" y="2716822"/>
            <a:ext cx="4542924" cy="28884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Partimos de una matriz dispersa de </a:t>
            </a:r>
            <a:r>
              <a:rPr lang="es-ES_tradnl" sz="1800" i="1" dirty="0">
                <a:latin typeface="Avenir Next Condensed" panose="020B0506020202020204" pitchFamily="34" charset="0"/>
              </a:rPr>
              <a:t>ratings</a:t>
            </a:r>
            <a:r>
              <a:rPr lang="es-ES_tradnl" sz="1800" dirty="0">
                <a:latin typeface="Avenir Next Condensed" panose="020B0506020202020204" pitchFamily="34" charset="0"/>
              </a:rPr>
              <a:t>, fila por usuario y columna por producto. </a:t>
            </a:r>
            <a:r>
              <a:rPr lang="es-ES_tradnl" sz="1800" b="1" dirty="0">
                <a:latin typeface="Avenir Next Condensed" panose="020B0506020202020204" pitchFamily="34" charset="0"/>
              </a:rPr>
              <a:t>R </a:t>
            </a:r>
            <a:r>
              <a:rPr lang="es-ES_tradnl" sz="1400" i="1" dirty="0">
                <a:latin typeface="Avenir Next Condensed" panose="020B0506020202020204" pitchFamily="34" charset="0"/>
              </a:rPr>
              <a:t>(u × p)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Encontramos </a:t>
            </a:r>
            <a:r>
              <a:rPr lang="es-ES_tradnl" sz="1800" b="1" dirty="0">
                <a:latin typeface="Avenir Next Condensed" panose="020B0506020202020204" pitchFamily="34" charset="0"/>
              </a:rPr>
              <a:t>R’ = W</a:t>
            </a:r>
            <a:r>
              <a:rPr lang="es-ES_tradnl" sz="1800" b="1" baseline="-25000" dirty="0">
                <a:latin typeface="Avenir Next Condensed" panose="020B0506020202020204" pitchFamily="34" charset="0"/>
              </a:rPr>
              <a:t>1</a:t>
            </a:r>
            <a:r>
              <a:rPr lang="es-ES_tradnl" sz="1800" b="1" dirty="0">
                <a:latin typeface="Avenir Next Condensed" panose="020B0506020202020204" pitchFamily="34" charset="0"/>
              </a:rPr>
              <a:t> * W</a:t>
            </a:r>
            <a:r>
              <a:rPr lang="es-ES_tradnl" sz="1800" b="1" baseline="-25000" dirty="0">
                <a:latin typeface="Avenir Next Condensed" panose="020B0506020202020204" pitchFamily="34" charset="0"/>
              </a:rPr>
              <a:t>2</a:t>
            </a:r>
            <a:r>
              <a:rPr lang="es-ES_tradnl" sz="1800" dirty="0">
                <a:latin typeface="Avenir Next Condensed" panose="020B0506020202020204" pitchFamily="34" charset="0"/>
              </a:rPr>
              <a:t>, con </a:t>
            </a:r>
            <a:r>
              <a:rPr lang="es-ES_tradnl" sz="1800" b="1" dirty="0">
                <a:latin typeface="Avenir Next Condensed" panose="020B0506020202020204" pitchFamily="34" charset="0"/>
              </a:rPr>
              <a:t>W</a:t>
            </a:r>
            <a:r>
              <a:rPr lang="es-ES_tradnl" sz="1800" b="1" baseline="-25000" dirty="0">
                <a:latin typeface="Avenir Next Condensed" panose="020B0506020202020204" pitchFamily="34" charset="0"/>
              </a:rPr>
              <a:t>1</a:t>
            </a:r>
            <a:r>
              <a:rPr lang="es-ES_tradnl" sz="1800" b="1" dirty="0">
                <a:latin typeface="Avenir Next Condensed" panose="020B0506020202020204" pitchFamily="34" charset="0"/>
              </a:rPr>
              <a:t> </a:t>
            </a:r>
            <a:r>
              <a:rPr lang="es-ES_tradnl" sz="1200" i="1" dirty="0">
                <a:latin typeface="Avenir Next Condensed" panose="020B0506020202020204" pitchFamily="34" charset="0"/>
              </a:rPr>
              <a:t>(u </a:t>
            </a:r>
            <a:r>
              <a:rPr lang="es-ES_tradnl" sz="1200" dirty="0">
                <a:latin typeface="Avenir Next Condensed" panose="020B0506020202020204" pitchFamily="34" charset="0"/>
              </a:rPr>
              <a:t>×</a:t>
            </a:r>
            <a:r>
              <a:rPr lang="es-ES_tradnl" sz="1200" i="1" dirty="0">
                <a:latin typeface="Avenir Next Condensed" panose="020B0506020202020204" pitchFamily="34" charset="0"/>
              </a:rPr>
              <a:t> k)</a:t>
            </a:r>
            <a:r>
              <a:rPr lang="es-ES_tradnl" sz="1600" i="1" dirty="0">
                <a:latin typeface="Avenir Next Condensed" panose="020B0506020202020204" pitchFamily="34" charset="0"/>
              </a:rPr>
              <a:t> </a:t>
            </a:r>
            <a:r>
              <a:rPr lang="es-ES_tradnl" sz="1800" dirty="0">
                <a:latin typeface="Avenir Next Condensed" panose="020B0506020202020204" pitchFamily="34" charset="0"/>
              </a:rPr>
              <a:t>y </a:t>
            </a:r>
            <a:r>
              <a:rPr lang="es-ES_tradnl" sz="1800" b="1" dirty="0">
                <a:latin typeface="Avenir Next Condensed" panose="020B0506020202020204" pitchFamily="34" charset="0"/>
              </a:rPr>
              <a:t>W</a:t>
            </a:r>
            <a:r>
              <a:rPr lang="es-ES_tradnl" sz="1800" b="1" baseline="-25000" dirty="0">
                <a:latin typeface="Avenir Next Condensed" panose="020B0506020202020204" pitchFamily="34" charset="0"/>
              </a:rPr>
              <a:t>2</a:t>
            </a:r>
            <a:r>
              <a:rPr lang="es-ES_tradnl" sz="1800" dirty="0">
                <a:latin typeface="Avenir Next Condensed" panose="020B0506020202020204" pitchFamily="34" charset="0"/>
              </a:rPr>
              <a:t> </a:t>
            </a:r>
            <a:r>
              <a:rPr lang="es-ES_tradnl" sz="1200" i="1" dirty="0">
                <a:latin typeface="Avenir Next Condensed" panose="020B0506020202020204" pitchFamily="34" charset="0"/>
              </a:rPr>
              <a:t>(k × p)</a:t>
            </a:r>
            <a:r>
              <a:rPr lang="es-ES_tradnl" sz="1800" dirty="0">
                <a:latin typeface="Avenir Next Condensed" panose="020B0506020202020204" pitchFamily="34" charset="0"/>
              </a:rPr>
              <a:t>, de modo que </a:t>
            </a:r>
            <a:r>
              <a:rPr lang="es-ES_tradnl" sz="1800" b="1" dirty="0">
                <a:latin typeface="Avenir Next Condensed" panose="020B0506020202020204" pitchFamily="34" charset="0"/>
              </a:rPr>
              <a:t>R’ ≈ R</a:t>
            </a:r>
            <a:r>
              <a:rPr lang="es-ES_tradnl" sz="1800" dirty="0">
                <a:latin typeface="Avenir Next Condensed" panose="020B0506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Con esto, estamos construyendo el </a:t>
            </a:r>
            <a:r>
              <a:rPr lang="es-ES_tradnl" sz="1800" i="1" dirty="0">
                <a:latin typeface="Avenir Next Condensed" panose="020B0506020202020204" pitchFamily="34" charset="0"/>
              </a:rPr>
              <a:t>espacio de características latentes </a:t>
            </a:r>
            <a:r>
              <a:rPr lang="es-ES_tradnl" sz="1800" dirty="0">
                <a:latin typeface="Avenir Next Condensed" panose="020B0506020202020204" pitchFamily="34" charset="0"/>
              </a:rPr>
              <a:t>(dimensión k).</a:t>
            </a:r>
          </a:p>
          <a:p>
            <a:pPr marL="285750" indent="-285750">
              <a:buFontTx/>
              <a:buChar char="-"/>
            </a:pPr>
            <a:r>
              <a:rPr lang="es-ES_tradnl" sz="1800" b="1" dirty="0">
                <a:latin typeface="Avenir Next Condensed" panose="020B0506020202020204" pitchFamily="34" charset="0"/>
              </a:rPr>
              <a:t>R </a:t>
            </a:r>
            <a:r>
              <a:rPr lang="es-ES_tradnl" sz="1800" dirty="0">
                <a:latin typeface="Avenir Next Condensed" panose="020B0506020202020204" pitchFamily="34" charset="0"/>
              </a:rPr>
              <a:t>era </a:t>
            </a:r>
            <a:r>
              <a:rPr lang="es-ES_tradnl" sz="1800" u="sng" dirty="0">
                <a:latin typeface="Avenir Next Condensed" panose="020B0506020202020204" pitchFamily="34" charset="0"/>
              </a:rPr>
              <a:t>dispersa</a:t>
            </a:r>
            <a:r>
              <a:rPr lang="es-ES_tradnl" sz="1800" dirty="0">
                <a:latin typeface="Avenir Next Condensed" panose="020B0506020202020204" pitchFamily="34" charset="0"/>
              </a:rPr>
              <a:t>, pero </a:t>
            </a:r>
            <a:r>
              <a:rPr lang="es-ES_tradnl" sz="1800" b="1" dirty="0">
                <a:latin typeface="Avenir Next Condensed" panose="020B0506020202020204" pitchFamily="34" charset="0"/>
              </a:rPr>
              <a:t>R’ </a:t>
            </a:r>
            <a:r>
              <a:rPr lang="es-ES_tradnl" sz="1800" dirty="0">
                <a:latin typeface="Avenir Next Condensed" panose="020B0506020202020204" pitchFamily="34" charset="0"/>
              </a:rPr>
              <a:t>es </a:t>
            </a:r>
            <a:r>
              <a:rPr lang="es-ES_tradnl" sz="1800" u="sng" dirty="0">
                <a:latin typeface="Avenir Next Condensed" panose="020B0506020202020204" pitchFamily="34" charset="0"/>
              </a:rPr>
              <a:t>densa</a:t>
            </a:r>
            <a:r>
              <a:rPr lang="es-ES_tradnl" sz="1800" dirty="0">
                <a:latin typeface="Avenir Next Condensed" panose="020B0506020202020204" pitchFamily="34" charset="0"/>
              </a:rPr>
              <a:t>.</a:t>
            </a:r>
            <a:endParaRPr lang="es-ES_tradnl" sz="1800" b="1" dirty="0">
              <a:latin typeface="Avenir Next Condensed" panose="020B0506020202020204" pitchFamily="34" charset="0"/>
            </a:endParaRP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F9B63D4E-F021-B329-EFD1-BB4899A135BF}"/>
              </a:ext>
            </a:extLst>
          </p:cNvPr>
          <p:cNvSpPr/>
          <p:nvPr/>
        </p:nvSpPr>
        <p:spPr>
          <a:xfrm>
            <a:off x="4823012" y="3751603"/>
            <a:ext cx="1272988" cy="708212"/>
          </a:xfrm>
          <a:prstGeom prst="stripedRightArrow">
            <a:avLst/>
          </a:prstGeom>
          <a:solidFill>
            <a:srgbClr val="FF9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3AF2C217-64DD-A5CF-0E73-CE3C3557496E}"/>
              </a:ext>
            </a:extLst>
          </p:cNvPr>
          <p:cNvSpPr txBox="1">
            <a:spLocks/>
          </p:cNvSpPr>
          <p:nvPr/>
        </p:nvSpPr>
        <p:spPr>
          <a:xfrm>
            <a:off x="352693" y="1272332"/>
            <a:ext cx="8117954" cy="345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1800" i="1" dirty="0" err="1">
                <a:latin typeface="Avenir Next Condensed" panose="020B0506020202020204" pitchFamily="34" charset="0"/>
              </a:rPr>
              <a:t>Memory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based</a:t>
            </a:r>
            <a:r>
              <a:rPr lang="es-ES_tradnl" sz="1800" i="1" dirty="0">
                <a:latin typeface="Avenir Next Condensed" panose="020B0506020202020204" pitchFamily="34" charset="0"/>
              </a:rPr>
              <a:t>: modelo de predicción de valoración.</a:t>
            </a:r>
          </a:p>
        </p:txBody>
      </p:sp>
    </p:spTree>
    <p:extLst>
      <p:ext uri="{BB962C8B-B14F-4D97-AF65-F5344CB8AC3E}">
        <p14:creationId xmlns:p14="http://schemas.microsoft.com/office/powerpoint/2010/main" val="224801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68361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F460EE07-342E-1AA7-F918-5958BDE9BC68}"/>
              </a:ext>
            </a:extLst>
          </p:cNvPr>
          <p:cNvSpPr txBox="1">
            <a:spLocks/>
          </p:cNvSpPr>
          <p:nvPr/>
        </p:nvSpPr>
        <p:spPr>
          <a:xfrm>
            <a:off x="381612" y="287432"/>
            <a:ext cx="9475620" cy="75846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4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Matrix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Factorization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(II)</a:t>
            </a:r>
          </a:p>
        </p:txBody>
      </p:sp>
      <p:cxnSp>
        <p:nvCxnSpPr>
          <p:cNvPr id="10" name="LineBasicStrong 7">
            <a:extLst>
              <a:ext uri="{FF2B5EF4-FFF2-40B4-BE49-F238E27FC236}">
                <a16:creationId xmlns:a16="http://schemas.microsoft.com/office/drawing/2014/main" id="{9DCFE187-55F7-E7C3-2C33-0609CCEAD4E7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9247019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6D7B3E-30CB-1918-FA4C-23B882A88C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972801" y="287431"/>
            <a:ext cx="821210" cy="1066133"/>
          </a:xfrm>
          <a:prstGeom prst="rect">
            <a:avLst/>
          </a:prstGeom>
        </p:spPr>
      </p:pic>
      <p:pic>
        <p:nvPicPr>
          <p:cNvPr id="4" name="Picture 2" descr="An example of matrix factorization | Download Scientific Diagram">
            <a:extLst>
              <a:ext uri="{FF2B5EF4-FFF2-40B4-BE49-F238E27FC236}">
                <a16:creationId xmlns:a16="http://schemas.microsoft.com/office/drawing/2014/main" id="{20519B6B-EA14-0CC1-65E1-3A1541A7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67" y="1833553"/>
            <a:ext cx="5887632" cy="153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F064B1-1E44-536A-CE9D-67B0752471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0304" y="4288829"/>
            <a:ext cx="5083477" cy="3540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0870ED-4B6A-82FB-0C7A-C1B3036C93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2885" y="5122891"/>
            <a:ext cx="5798314" cy="533178"/>
          </a:xfrm>
          <a:prstGeom prst="rect">
            <a:avLst/>
          </a:prstGeom>
        </p:spPr>
      </p:pic>
      <p:pic>
        <p:nvPicPr>
          <p:cNvPr id="1026" name="Picture 2" descr="Explicit Recommender System. Recently, we have been quite fascinated… | by  Rina Buoy | Medium">
            <a:extLst>
              <a:ext uri="{FF2B5EF4-FFF2-40B4-BE49-F238E27FC236}">
                <a16:creationId xmlns:a16="http://schemas.microsoft.com/office/drawing/2014/main" id="{2A9032EF-DB28-C203-8714-68E16B1E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1" y="2249398"/>
            <a:ext cx="4498621" cy="327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0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807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3">
            <a:extLst>
              <a:ext uri="{FF2B5EF4-FFF2-40B4-BE49-F238E27FC236}">
                <a16:creationId xmlns:a16="http://schemas.microsoft.com/office/drawing/2014/main" id="{6E664CE0-828B-0802-C0B2-145489319F56}"/>
              </a:ext>
            </a:extLst>
          </p:cNvPr>
          <p:cNvSpPr txBox="1">
            <a:spLocks/>
          </p:cNvSpPr>
          <p:nvPr/>
        </p:nvSpPr>
        <p:spPr>
          <a:xfrm>
            <a:off x="1367857" y="1797318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Lo que sale bien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44CB34-B6B1-8341-89D3-D7A0976D3AE7}"/>
              </a:ext>
            </a:extLst>
          </p:cNvPr>
          <p:cNvSpPr txBox="1">
            <a:spLocks/>
          </p:cNvSpPr>
          <p:nvPr/>
        </p:nvSpPr>
        <p:spPr>
          <a:xfrm>
            <a:off x="810509" y="2542158"/>
            <a:ext cx="4447291" cy="3671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s-ES_tradnl" sz="1800" i="1" dirty="0" err="1">
                <a:latin typeface="Avenir Next Condensed" panose="020B0506020202020204" pitchFamily="34" charset="0"/>
              </a:rPr>
              <a:t>Query-based</a:t>
            </a:r>
            <a:r>
              <a:rPr lang="es-ES_tradnl" sz="1800" i="1" dirty="0">
                <a:latin typeface="Avenir Next Condensed" panose="020B0506020202020204" pitchFamily="34" charset="0"/>
              </a:rPr>
              <a:t>, </a:t>
            </a:r>
            <a:r>
              <a:rPr lang="es-ES_tradnl" sz="1800" dirty="0">
                <a:latin typeface="Avenir Next Condensed" panose="020B0506020202020204" pitchFamily="34" charset="0"/>
              </a:rPr>
              <a:t>permitiendo agregar productos</a:t>
            </a:r>
            <a:r>
              <a:rPr lang="es-ES_tradnl" sz="1800" i="1" dirty="0">
                <a:latin typeface="Avenir Next Condensed" panose="020B0506020202020204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No requiere ningún tipo de conocimiento del producto.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El modelo se puede seguir entrenando conforme llegan nuevas sesiones y productos.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El enfoque “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embedding</a:t>
            </a:r>
            <a:r>
              <a:rPr lang="es-ES_tradnl" sz="1800" dirty="0">
                <a:latin typeface="Avenir Next Condensed" panose="020B0506020202020204" pitchFamily="34" charset="0"/>
              </a:rPr>
              <a:t>” es muy útil: el entrenamiento se puede hacer offline.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Aprende directamente de los usuarios, no necesita ser dicho manualmente los productos que son similares.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F503B231-DBDF-28D4-4C9E-AD0182C23D95}"/>
              </a:ext>
            </a:extLst>
          </p:cNvPr>
          <p:cNvSpPr txBox="1">
            <a:spLocks/>
          </p:cNvSpPr>
          <p:nvPr/>
        </p:nvSpPr>
        <p:spPr>
          <a:xfrm>
            <a:off x="7306928" y="1871276"/>
            <a:ext cx="3517215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Lo que sale menos bien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A9D6B649-6F3D-BA94-A904-A718A18EA1C8}"/>
              </a:ext>
            </a:extLst>
          </p:cNvPr>
          <p:cNvSpPr txBox="1">
            <a:spLocks/>
          </p:cNvSpPr>
          <p:nvPr/>
        </p:nvSpPr>
        <p:spPr>
          <a:xfrm>
            <a:off x="6550329" y="2555550"/>
            <a:ext cx="3948341" cy="30998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Los ratings explícitos son poco frecuentes y mal distribuidos.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Recomendaciones generales, no tienen en cuenta el historial del propio usuario.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Rígido para incluir características manuales de los productos.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Productos populares se mantienen populares, eclipsando al resto.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Con un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dataset</a:t>
            </a:r>
            <a:r>
              <a:rPr lang="es-ES_tradnl" sz="1800" dirty="0">
                <a:latin typeface="Avenir Next Condensed" panose="020B0506020202020204" pitchFamily="34" charset="0"/>
              </a:rPr>
              <a:t> de productos muy grande, se vuelve difícil de evaluar en tiempo real.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90A988B-6058-3046-1E44-9FFE9A285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0329" y="1810710"/>
            <a:ext cx="544055" cy="5440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CFE4324-3C0B-42B6-BE0E-A22434A18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293" y="1673207"/>
            <a:ext cx="544055" cy="54405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1EB0DCA1-6087-8E12-6B56-073132AF677E}"/>
              </a:ext>
            </a:extLst>
          </p:cNvPr>
          <p:cNvSpPr txBox="1">
            <a:spLocks/>
          </p:cNvSpPr>
          <p:nvPr/>
        </p:nvSpPr>
        <p:spPr>
          <a:xfrm>
            <a:off x="381612" y="287432"/>
            <a:ext cx="9402468" cy="75846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4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Matrix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Factorization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(III)</a:t>
            </a:r>
          </a:p>
        </p:txBody>
      </p:sp>
      <p:cxnSp>
        <p:nvCxnSpPr>
          <p:cNvPr id="13" name="LineBasicStrong 7">
            <a:extLst>
              <a:ext uri="{FF2B5EF4-FFF2-40B4-BE49-F238E27FC236}">
                <a16:creationId xmlns:a16="http://schemas.microsoft.com/office/drawing/2014/main" id="{6A044871-CCAC-F1ED-7BC6-4468735C418E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9247019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EB0814A-731E-995A-D2CC-27295A63B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972801" y="287431"/>
            <a:ext cx="821210" cy="10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4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4737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3" y="287432"/>
            <a:ext cx="6016752" cy="758461"/>
          </a:xfrm>
        </p:spPr>
        <p:txBody>
          <a:bodyPr vert="horz">
            <a:normAutofit/>
          </a:bodyPr>
          <a:lstStyle/>
          <a:p>
            <a:r>
              <a:rPr lang="es-ES_tradnl" sz="480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El problema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5445446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52300A07-65B4-6388-CCF3-758607760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850" y="1474175"/>
            <a:ext cx="544368" cy="5443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CEA71B0-743A-2890-54E5-4BC4DDC3D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850" y="2068771"/>
            <a:ext cx="544368" cy="5443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063E68A-1F40-1249-050A-53F89DC2A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003" y="1474175"/>
            <a:ext cx="544368" cy="54436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5A04689-0D56-2D0D-C554-1636B0876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003" y="2068771"/>
            <a:ext cx="544368" cy="54436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4CE3429-28A1-8E5C-1C44-EBD5B2A87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3156" y="1474175"/>
            <a:ext cx="544368" cy="54436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1BF9EE6-E141-8419-64B4-F5543EA1ED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3156" y="2068771"/>
            <a:ext cx="544368" cy="54436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D1E842D-5F7F-98CC-94E5-FC7E5C807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1310" y="1474175"/>
            <a:ext cx="544368" cy="54436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3B7092A-FED1-7707-6CC6-9B4BC3583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1310" y="2068771"/>
            <a:ext cx="544368" cy="54436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8C375A25-477D-22A5-CE70-57210BCB4A2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269" y="3928590"/>
            <a:ext cx="371582" cy="37158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A6095E2-5F57-A009-F31C-B61AC9D7D20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172" y="4347859"/>
            <a:ext cx="371582" cy="3715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6094175-07E4-CB4B-182B-CA4B88FB977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95901" y="3928590"/>
            <a:ext cx="371582" cy="37158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1A6203E-9499-EEFC-5892-502A5FE8989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7776" y="4347859"/>
            <a:ext cx="371582" cy="37158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BF35C0B-819D-4405-77FC-9F469D567DC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20477" y="3928590"/>
            <a:ext cx="371582" cy="37158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FB53F10-5645-E412-8799-CEA1CB3345EC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30380" y="4347859"/>
            <a:ext cx="371582" cy="37158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79DD39-6CA4-67C8-5715-C540BB49687F}"/>
              </a:ext>
            </a:extLst>
          </p:cNvPr>
          <p:cNvCxnSpPr>
            <a:cxnSpLocks/>
          </p:cNvCxnSpPr>
          <p:nvPr/>
        </p:nvCxnSpPr>
        <p:spPr>
          <a:xfrm>
            <a:off x="1698003" y="2990287"/>
            <a:ext cx="0" cy="71810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46B59148-F68C-1AAB-7E13-BE41379F61F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10365" y="3089090"/>
            <a:ext cx="371581" cy="37158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819A027-0C15-FFF0-1BC5-D74369280157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14059" y="3089090"/>
            <a:ext cx="371581" cy="37158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FC9FDF9-8CE3-1363-4906-DEA7FFCDF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8898" y="1592863"/>
            <a:ext cx="762845" cy="762845"/>
          </a:xfrm>
          <a:prstGeom prst="rect">
            <a:avLst/>
          </a:prstGeom>
        </p:spPr>
      </p:pic>
      <p:sp>
        <p:nvSpPr>
          <p:cNvPr id="62" name="Subtitle 3">
            <a:extLst>
              <a:ext uri="{FF2B5EF4-FFF2-40B4-BE49-F238E27FC236}">
                <a16:creationId xmlns:a16="http://schemas.microsoft.com/office/drawing/2014/main" id="{E90FFE79-2A19-D962-10A7-629A3B5A4F78}"/>
              </a:ext>
            </a:extLst>
          </p:cNvPr>
          <p:cNvSpPr txBox="1">
            <a:spLocks/>
          </p:cNvSpPr>
          <p:nvPr/>
        </p:nvSpPr>
        <p:spPr>
          <a:xfrm>
            <a:off x="477573" y="5227399"/>
            <a:ext cx="2626763" cy="758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>
                <a:latin typeface="Avenir Next Condensed" panose="020B0506020202020204" pitchFamily="34" charset="0"/>
              </a:rPr>
              <a:t>Cada </a:t>
            </a:r>
            <a:r>
              <a:rPr lang="es-ES_tradnl" u="sng">
                <a:latin typeface="Avenir Next Condensed" panose="020B0506020202020204" pitchFamily="34" charset="0"/>
              </a:rPr>
              <a:t>usuario</a:t>
            </a:r>
            <a:r>
              <a:rPr lang="es-ES_tradnl">
                <a:latin typeface="Avenir Next Condensed" panose="020B0506020202020204" pitchFamily="34" charset="0"/>
              </a:rPr>
              <a:t> ha interactuado con </a:t>
            </a:r>
            <a:r>
              <a:rPr lang="es-ES_tradnl" b="1">
                <a:latin typeface="Avenir Next Condensed" panose="020B0506020202020204" pitchFamily="34" charset="0"/>
              </a:rPr>
              <a:t>algunos </a:t>
            </a:r>
            <a:r>
              <a:rPr lang="es-ES_tradnl" u="sng">
                <a:latin typeface="Avenir Next Condensed" panose="020B0506020202020204" pitchFamily="34" charset="0"/>
              </a:rPr>
              <a:t>productos</a:t>
            </a:r>
            <a:r>
              <a:rPr lang="es-ES_tradnl">
                <a:latin typeface="Avenir Next Condensed" panose="020B0506020202020204" pitchFamily="34" charset="0"/>
              </a:rPr>
              <a:t> y los ha </a:t>
            </a:r>
            <a:r>
              <a:rPr lang="es-ES_tradnl" i="1">
                <a:latin typeface="Avenir Next Condensed" panose="020B0506020202020204" pitchFamily="34" charset="0"/>
              </a:rPr>
              <a:t>valorado</a:t>
            </a:r>
            <a:r>
              <a:rPr lang="es-ES_tradnl">
                <a:latin typeface="Avenir Next Condensed" panose="020B0506020202020204" pitchFamily="34" charset="0"/>
              </a:rPr>
              <a:t>.</a:t>
            </a:r>
            <a:endParaRPr lang="es-ES_tradnl" sz="1600">
              <a:latin typeface="Avenir Next Condensed" panose="020B0506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62E85-23E4-ED2F-1EDD-FF55DCEDC94A}"/>
              </a:ext>
            </a:extLst>
          </p:cNvPr>
          <p:cNvSpPr txBox="1"/>
          <p:nvPr/>
        </p:nvSpPr>
        <p:spPr>
          <a:xfrm>
            <a:off x="10426535" y="203068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s-ES_tradnl" sz="1600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39CFD831-B84D-3062-810F-E65D81E219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18930" y="4138139"/>
            <a:ext cx="612000" cy="61200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E346CA-A20A-74C7-6471-993880C4B9A8}"/>
              </a:ext>
            </a:extLst>
          </p:cNvPr>
          <p:cNvCxnSpPr>
            <a:cxnSpLocks/>
          </p:cNvCxnSpPr>
          <p:nvPr/>
        </p:nvCxnSpPr>
        <p:spPr>
          <a:xfrm>
            <a:off x="5200320" y="2661814"/>
            <a:ext cx="0" cy="115644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41323D99-6F7B-2058-D05E-04B0B677D08D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33107" y="3009879"/>
            <a:ext cx="371581" cy="371581"/>
          </a:xfrm>
          <a:prstGeom prst="rect">
            <a:avLst/>
          </a:prstGeom>
        </p:spPr>
      </p:pic>
      <p:sp>
        <p:nvSpPr>
          <p:cNvPr id="74" name="Subtitle 3">
            <a:extLst>
              <a:ext uri="{FF2B5EF4-FFF2-40B4-BE49-F238E27FC236}">
                <a16:creationId xmlns:a16="http://schemas.microsoft.com/office/drawing/2014/main" id="{9C1C3F2D-46F4-34F5-DC69-9E761D26CFDA}"/>
              </a:ext>
            </a:extLst>
          </p:cNvPr>
          <p:cNvSpPr txBox="1">
            <a:spLocks/>
          </p:cNvSpPr>
          <p:nvPr/>
        </p:nvSpPr>
        <p:spPr>
          <a:xfrm>
            <a:off x="3614909" y="5206826"/>
            <a:ext cx="3220042" cy="12197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dirty="0">
                <a:latin typeface="Avenir Next Condensed" panose="020B0506020202020204" pitchFamily="34" charset="0"/>
              </a:rPr>
              <a:t>Dado un usuario, queremos </a:t>
            </a:r>
            <a:r>
              <a:rPr lang="es-ES_tradnl" b="1" dirty="0">
                <a:latin typeface="Avenir Next Condensed" panose="020B0506020202020204" pitchFamily="34" charset="0"/>
              </a:rPr>
              <a:t>recomendarle </a:t>
            </a:r>
            <a:r>
              <a:rPr lang="es-ES_tradnl" dirty="0">
                <a:latin typeface="Avenir Next Condensed" panose="020B0506020202020204" pitchFamily="34" charset="0"/>
              </a:rPr>
              <a:t>un producto nuevo (</a:t>
            </a:r>
            <a:r>
              <a:rPr lang="es-ES_tradnl" i="1" dirty="0">
                <a:latin typeface="Avenir Next Condensed" panose="020B0506020202020204" pitchFamily="34" charset="0"/>
              </a:rPr>
              <a:t>no visto</a:t>
            </a:r>
            <a:r>
              <a:rPr lang="es-ES_tradnl" dirty="0">
                <a:latin typeface="Avenir Next Condensed" panose="020B0506020202020204" pitchFamily="34" charset="0"/>
              </a:rPr>
              <a:t>) con el que vayan a interactuar positivamente.</a:t>
            </a:r>
          </a:p>
        </p:txBody>
      </p:sp>
      <p:cxnSp>
        <p:nvCxnSpPr>
          <p:cNvPr id="84" name="LineBasicStrong 7">
            <a:extLst>
              <a:ext uri="{FF2B5EF4-FFF2-40B4-BE49-F238E27FC236}">
                <a16:creationId xmlns:a16="http://schemas.microsoft.com/office/drawing/2014/main" id="{70DD88DF-E5B0-F4C1-3504-6BDA945DCDFD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>
            <a:off x="7170313" y="1590602"/>
            <a:ext cx="12853" cy="3983307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Subtitle 3">
            <a:extLst>
              <a:ext uri="{FF2B5EF4-FFF2-40B4-BE49-F238E27FC236}">
                <a16:creationId xmlns:a16="http://schemas.microsoft.com/office/drawing/2014/main" id="{87BE2E79-A71B-6619-32A9-EC1C47A88394}"/>
              </a:ext>
            </a:extLst>
          </p:cNvPr>
          <p:cNvSpPr txBox="1">
            <a:spLocks/>
          </p:cNvSpPr>
          <p:nvPr/>
        </p:nvSpPr>
        <p:spPr>
          <a:xfrm>
            <a:off x="7639765" y="1229916"/>
            <a:ext cx="2989079" cy="289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>
                <a:latin typeface="Avenir Next Condensed" panose="020B0506020202020204" pitchFamily="34" charset="0"/>
              </a:rPr>
              <a:t>Ejemplos IRL</a:t>
            </a:r>
          </a:p>
        </p:txBody>
      </p:sp>
      <p:sp>
        <p:nvSpPr>
          <p:cNvPr id="89" name="Subtitle 3">
            <a:extLst>
              <a:ext uri="{FF2B5EF4-FFF2-40B4-BE49-F238E27FC236}">
                <a16:creationId xmlns:a16="http://schemas.microsoft.com/office/drawing/2014/main" id="{C8159874-5F78-3D99-5676-D669769B85FE}"/>
              </a:ext>
            </a:extLst>
          </p:cNvPr>
          <p:cNvSpPr txBox="1">
            <a:spLocks/>
          </p:cNvSpPr>
          <p:nvPr/>
        </p:nvSpPr>
        <p:spPr>
          <a:xfrm>
            <a:off x="7170313" y="2188477"/>
            <a:ext cx="4449728" cy="34802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800100" lvl="1" indent="-342900" algn="l">
              <a:spcBef>
                <a:spcPct val="50000"/>
              </a:spcBef>
              <a:buFont typeface="System Font Regular"/>
              <a:buChar char="🍿"/>
            </a:pPr>
            <a:r>
              <a:rPr lang="es-ES_tradnl" u="sng" dirty="0">
                <a:latin typeface="Avenir Next Condensed" panose="020B0506020202020204" pitchFamily="34" charset="0"/>
              </a:rPr>
              <a:t>Netflix</a:t>
            </a:r>
            <a:r>
              <a:rPr lang="es-ES_tradnl" dirty="0">
                <a:latin typeface="Avenir Next Condensed" panose="020B0506020202020204" pitchFamily="34" charset="0"/>
              </a:rPr>
              <a:t>: </a:t>
            </a:r>
            <a:r>
              <a:rPr lang="es-ES_tradnl" i="1" dirty="0">
                <a:latin typeface="Avenir Next Condensed" panose="020B0506020202020204" pitchFamily="34" charset="0"/>
              </a:rPr>
              <a:t>Como viste X, puede que te guste</a:t>
            </a:r>
            <a:r>
              <a:rPr lang="es-ES_tradnl" dirty="0">
                <a:latin typeface="Avenir Next Condensed" panose="020B0506020202020204" pitchFamily="34" charset="0"/>
              </a:rPr>
              <a:t>…</a:t>
            </a:r>
          </a:p>
          <a:p>
            <a:pPr marL="800100" lvl="1" indent="-342900" algn="l">
              <a:spcBef>
                <a:spcPct val="50000"/>
              </a:spcBef>
              <a:buFont typeface="System Font Regular"/>
              <a:buChar char="🛒"/>
            </a:pPr>
            <a:r>
              <a:rPr lang="es-ES_tradnl" u="sng" dirty="0">
                <a:latin typeface="Avenir Next Condensed" panose="020B0506020202020204" pitchFamily="34" charset="0"/>
              </a:rPr>
              <a:t>Amazon</a:t>
            </a:r>
            <a:r>
              <a:rPr lang="es-ES_tradnl" dirty="0">
                <a:latin typeface="Avenir Next Condensed" panose="020B0506020202020204" pitchFamily="34" charset="0"/>
              </a:rPr>
              <a:t>: </a:t>
            </a:r>
            <a:r>
              <a:rPr lang="es-ES_tradnl" i="1" dirty="0">
                <a:latin typeface="Avenir Next Condensed" panose="020B0506020202020204" pitchFamily="34" charset="0"/>
              </a:rPr>
              <a:t>Los usuarios también compraron…</a:t>
            </a:r>
          </a:p>
          <a:p>
            <a:pPr marL="800100" lvl="1" indent="-342900" algn="l">
              <a:spcBef>
                <a:spcPct val="50000"/>
              </a:spcBef>
              <a:buFont typeface="System Font Regular"/>
              <a:buChar char="▶️"/>
            </a:pPr>
            <a:r>
              <a:rPr lang="es-ES_tradnl" u="sng" dirty="0">
                <a:latin typeface="Avenir Next Condensed" panose="020B0506020202020204" pitchFamily="34" charset="0"/>
              </a:rPr>
              <a:t>YouTube</a:t>
            </a:r>
            <a:r>
              <a:rPr lang="es-ES_tradnl" dirty="0">
                <a:latin typeface="Avenir Next Condensed" panose="020B0506020202020204" pitchFamily="34" charset="0"/>
              </a:rPr>
              <a:t>: Recomendaciones basadas en tu </a:t>
            </a:r>
            <a:r>
              <a:rPr lang="es-ES_tradnl" i="1" dirty="0">
                <a:latin typeface="Avenir Next Condensed" panose="020B0506020202020204" pitchFamily="34" charset="0"/>
              </a:rPr>
              <a:t>historial</a:t>
            </a:r>
            <a:r>
              <a:rPr lang="es-ES_tradnl" dirty="0">
                <a:latin typeface="Avenir Next Condensed" panose="020B0506020202020204" pitchFamily="34" charset="0"/>
              </a:rPr>
              <a:t>.</a:t>
            </a:r>
          </a:p>
          <a:p>
            <a:pPr marL="800100" lvl="1" indent="-342900" algn="l">
              <a:spcBef>
                <a:spcPct val="50000"/>
              </a:spcBef>
              <a:buFont typeface="System Font Regular"/>
              <a:buChar char="📱"/>
            </a:pPr>
            <a:r>
              <a:rPr lang="es-ES_tradnl" u="sng" dirty="0" err="1">
                <a:latin typeface="Avenir Next Condensed" panose="020B0506020202020204" pitchFamily="34" charset="0"/>
              </a:rPr>
              <a:t>TikTok</a:t>
            </a:r>
            <a:r>
              <a:rPr lang="es-ES_tradnl" dirty="0">
                <a:latin typeface="Avenir Next Condensed" panose="020B0506020202020204" pitchFamily="34" charset="0"/>
              </a:rPr>
              <a:t>: </a:t>
            </a:r>
            <a:r>
              <a:rPr lang="es-ES_tradnl" i="1" dirty="0">
                <a:latin typeface="Avenir Next Condensed" panose="020B0506020202020204" pitchFamily="34" charset="0"/>
              </a:rPr>
              <a:t>Para ti (</a:t>
            </a:r>
            <a:r>
              <a:rPr lang="es-ES_tradnl" dirty="0" err="1">
                <a:latin typeface="Avenir Next Condensed" panose="020B0506020202020204" pitchFamily="34" charset="0"/>
              </a:rPr>
              <a:t>feed</a:t>
            </a:r>
            <a:r>
              <a:rPr lang="es-ES_tradnl" dirty="0">
                <a:latin typeface="Avenir Next Condensed" panose="020B0506020202020204" pitchFamily="34" charset="0"/>
              </a:rPr>
              <a:t> de recomendaciones</a:t>
            </a:r>
            <a:r>
              <a:rPr lang="es-ES_tradnl" i="1" dirty="0">
                <a:latin typeface="Avenir Next Condensed" panose="020B0506020202020204" pitchFamily="34" charset="0"/>
              </a:rPr>
              <a:t>).</a:t>
            </a:r>
          </a:p>
          <a:p>
            <a:pPr marL="800100" lvl="1" indent="-342900" algn="l">
              <a:spcBef>
                <a:spcPct val="50000"/>
              </a:spcBef>
              <a:buFont typeface="System Font Regular"/>
              <a:buChar char="🎧"/>
            </a:pPr>
            <a:r>
              <a:rPr lang="es-ES_tradnl" u="sng" dirty="0">
                <a:latin typeface="Avenir Next Condensed" panose="020B0506020202020204" pitchFamily="34" charset="0"/>
              </a:rPr>
              <a:t>Spotify</a:t>
            </a:r>
            <a:r>
              <a:rPr lang="es-ES_tradnl" dirty="0">
                <a:latin typeface="Avenir Next Condensed" panose="020B0506020202020204" pitchFamily="34" charset="0"/>
              </a:rPr>
              <a:t>: </a:t>
            </a:r>
            <a:r>
              <a:rPr lang="es-ES_tradnl" dirty="0" err="1">
                <a:latin typeface="Avenir Next Condensed" panose="020B0506020202020204" pitchFamily="34" charset="0"/>
              </a:rPr>
              <a:t>Playlist</a:t>
            </a:r>
            <a:r>
              <a:rPr lang="es-ES_tradnl" i="1" dirty="0">
                <a:latin typeface="Avenir Next Condensed" panose="020B0506020202020204" pitchFamily="34" charset="0"/>
              </a:rPr>
              <a:t> “Hecha para ti”.</a:t>
            </a:r>
          </a:p>
        </p:txBody>
      </p:sp>
    </p:spTree>
    <p:extLst>
      <p:ext uri="{BB962C8B-B14F-4D97-AF65-F5344CB8AC3E}">
        <p14:creationId xmlns:p14="http://schemas.microsoft.com/office/powerpoint/2010/main" val="242745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99098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66084" cy="758461"/>
          </a:xfrm>
        </p:spPr>
        <p:txBody>
          <a:bodyPr vert="horz">
            <a:noAutofit/>
          </a:bodyPr>
          <a:lstStyle/>
          <a:p>
            <a:r>
              <a:rPr lang="es-ES_tradnl" sz="400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Más profundo de lo que parece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9466041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ubtitle 3">
            <a:extLst>
              <a:ext uri="{FF2B5EF4-FFF2-40B4-BE49-F238E27FC236}">
                <a16:creationId xmlns:a16="http://schemas.microsoft.com/office/drawing/2014/main" id="{9C1C3F2D-46F4-34F5-DC69-9E761D26CFDA}"/>
              </a:ext>
            </a:extLst>
          </p:cNvPr>
          <p:cNvSpPr txBox="1">
            <a:spLocks/>
          </p:cNvSpPr>
          <p:nvPr/>
        </p:nvSpPr>
        <p:spPr>
          <a:xfrm>
            <a:off x="1392346" y="2636503"/>
            <a:ext cx="3563368" cy="345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1600" i="1" dirty="0">
                <a:latin typeface="Avenir Next Condensed" panose="020B0506020202020204" pitchFamily="34" charset="0"/>
              </a:rPr>
              <a:t>¿Qué es más importante, productos populares o “nicho”?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08B4F407-B83C-0EED-FC98-EF063696181C}"/>
              </a:ext>
            </a:extLst>
          </p:cNvPr>
          <p:cNvSpPr txBox="1">
            <a:spLocks/>
          </p:cNvSpPr>
          <p:nvPr/>
        </p:nvSpPr>
        <p:spPr>
          <a:xfrm>
            <a:off x="1392345" y="2171703"/>
            <a:ext cx="1388043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>
                <a:latin typeface="Avenir Next Condensed" panose="020B0506020202020204" pitchFamily="34" charset="0"/>
              </a:rPr>
              <a:t>Precisión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93BB1C1-E3A7-4DCD-33C1-8E2FB5F60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1612" y="2138105"/>
            <a:ext cx="705567" cy="705567"/>
          </a:xfrm>
          <a:prstGeom prst="rect">
            <a:avLst/>
          </a:prstGeom>
        </p:spPr>
      </p:pic>
      <p:pic>
        <p:nvPicPr>
          <p:cNvPr id="65" name="Picture 64" descr="Logo&#10;&#10;Description automatically generated">
            <a:extLst>
              <a:ext uri="{FF2B5EF4-FFF2-40B4-BE49-F238E27FC236}">
                <a16:creationId xmlns:a16="http://schemas.microsoft.com/office/drawing/2014/main" id="{EC7DCA14-B0ED-E080-AB24-EE006CB70E9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7274">
            <a:off x="4388079" y="2830563"/>
            <a:ext cx="1795310" cy="1196873"/>
          </a:xfrm>
          <a:prstGeom prst="rect">
            <a:avLst/>
          </a:prstGeom>
        </p:spPr>
      </p:pic>
      <p:cxnSp>
        <p:nvCxnSpPr>
          <p:cNvPr id="11" name="LineBasicStrong 7">
            <a:extLst>
              <a:ext uri="{FF2B5EF4-FFF2-40B4-BE49-F238E27FC236}">
                <a16:creationId xmlns:a16="http://schemas.microsoft.com/office/drawing/2014/main" id="{4C6CA6DB-5ED9-BE0B-F0B3-21D3448AFF2E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V="1">
            <a:off x="6005806" y="1994822"/>
            <a:ext cx="0" cy="453264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3">
            <a:extLst>
              <a:ext uri="{FF2B5EF4-FFF2-40B4-BE49-F238E27FC236}">
                <a16:creationId xmlns:a16="http://schemas.microsoft.com/office/drawing/2014/main" id="{CB0C71C8-EA51-8185-58AD-769C9D68F473}"/>
              </a:ext>
            </a:extLst>
          </p:cNvPr>
          <p:cNvSpPr txBox="1">
            <a:spLocks/>
          </p:cNvSpPr>
          <p:nvPr/>
        </p:nvSpPr>
        <p:spPr>
          <a:xfrm>
            <a:off x="352693" y="1272332"/>
            <a:ext cx="8117954" cy="345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1800" dirty="0">
                <a:latin typeface="Avenir Next Condensed" panose="020B0506020202020204" pitchFamily="34" charset="0"/>
              </a:rPr>
              <a:t>Los modelos se pueden personalizar extensamente, pero suelen aparecer problemas inesperados: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EE985862-D0D3-62CC-6CCF-DE2D9545EE4B}"/>
              </a:ext>
            </a:extLst>
          </p:cNvPr>
          <p:cNvSpPr txBox="1">
            <a:spLocks/>
          </p:cNvSpPr>
          <p:nvPr/>
        </p:nvSpPr>
        <p:spPr>
          <a:xfrm>
            <a:off x="1392344" y="4002068"/>
            <a:ext cx="3746577" cy="4852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1600" i="1" dirty="0">
                <a:latin typeface="Avenir Next Condensed" panose="020B0506020202020204" pitchFamily="34" charset="0"/>
              </a:rPr>
              <a:t>¿Con qué frecuencia entran nuevos usuarios/productos? ¿Es “caro” recalcular el modelo?</a:t>
            </a:r>
          </a:p>
        </p:txBody>
      </p:sp>
      <p:sp>
        <p:nvSpPr>
          <p:cNvPr id="28" name="Subtitle 3">
            <a:extLst>
              <a:ext uri="{FF2B5EF4-FFF2-40B4-BE49-F238E27FC236}">
                <a16:creationId xmlns:a16="http://schemas.microsoft.com/office/drawing/2014/main" id="{9934B328-C8E7-223B-1D63-2314F37B43FF}"/>
              </a:ext>
            </a:extLst>
          </p:cNvPr>
          <p:cNvSpPr txBox="1">
            <a:spLocks/>
          </p:cNvSpPr>
          <p:nvPr/>
        </p:nvSpPr>
        <p:spPr>
          <a:xfrm>
            <a:off x="1392344" y="3537269"/>
            <a:ext cx="2663942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>
                <a:latin typeface="Avenir Next Condensed" panose="020B0506020202020204" pitchFamily="34" charset="0"/>
              </a:rPr>
              <a:t>Escala de los datos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229D22A-058D-F9BE-512B-DD1F4C392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81611" y="3649285"/>
            <a:ext cx="705567" cy="705567"/>
          </a:xfrm>
          <a:prstGeom prst="rect">
            <a:avLst/>
          </a:prstGeom>
        </p:spPr>
      </p:pic>
      <p:sp>
        <p:nvSpPr>
          <p:cNvPr id="32" name="Subtitle 3">
            <a:extLst>
              <a:ext uri="{FF2B5EF4-FFF2-40B4-BE49-F238E27FC236}">
                <a16:creationId xmlns:a16="http://schemas.microsoft.com/office/drawing/2014/main" id="{D9551075-82FD-0840-B1C3-BACEB8F8C151}"/>
              </a:ext>
            </a:extLst>
          </p:cNvPr>
          <p:cNvSpPr txBox="1">
            <a:spLocks/>
          </p:cNvSpPr>
          <p:nvPr/>
        </p:nvSpPr>
        <p:spPr>
          <a:xfrm>
            <a:off x="1392345" y="5506866"/>
            <a:ext cx="3563368" cy="4852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1600" i="1" dirty="0">
                <a:latin typeface="Avenir Next Condensed" panose="020B0506020202020204" pitchFamily="34" charset="0"/>
              </a:rPr>
              <a:t>La función de pérdida es flexible al objetivo del negocio.</a:t>
            </a:r>
          </a:p>
        </p:txBody>
      </p:sp>
      <p:sp>
        <p:nvSpPr>
          <p:cNvPr id="35" name="Subtitle 3">
            <a:extLst>
              <a:ext uri="{FF2B5EF4-FFF2-40B4-BE49-F238E27FC236}">
                <a16:creationId xmlns:a16="http://schemas.microsoft.com/office/drawing/2014/main" id="{5A39EC04-9AF6-8C92-D46E-95344CEF866F}"/>
              </a:ext>
            </a:extLst>
          </p:cNvPr>
          <p:cNvSpPr txBox="1">
            <a:spLocks/>
          </p:cNvSpPr>
          <p:nvPr/>
        </p:nvSpPr>
        <p:spPr>
          <a:xfrm>
            <a:off x="1392343" y="5042067"/>
            <a:ext cx="2987625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>
                <a:latin typeface="Avenir Next Condensed" panose="020B0506020202020204" pitchFamily="34" charset="0"/>
              </a:rPr>
              <a:t>Medición del éxito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1DEE085-FCFC-0E22-2D4A-31DCBBDC7C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81611" y="5154083"/>
            <a:ext cx="705567" cy="705567"/>
          </a:xfrm>
          <a:prstGeom prst="rect">
            <a:avLst/>
          </a:prstGeom>
        </p:spPr>
      </p:pic>
      <p:sp>
        <p:nvSpPr>
          <p:cNvPr id="40" name="Subtitle 3">
            <a:extLst>
              <a:ext uri="{FF2B5EF4-FFF2-40B4-BE49-F238E27FC236}">
                <a16:creationId xmlns:a16="http://schemas.microsoft.com/office/drawing/2014/main" id="{E8A76F22-7B7B-300C-9007-E15BF4532871}"/>
              </a:ext>
            </a:extLst>
          </p:cNvPr>
          <p:cNvSpPr txBox="1">
            <a:spLocks/>
          </p:cNvSpPr>
          <p:nvPr/>
        </p:nvSpPr>
        <p:spPr>
          <a:xfrm>
            <a:off x="7525916" y="2636503"/>
            <a:ext cx="3563368" cy="345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1600" i="1" dirty="0">
                <a:latin typeface="Avenir Next Condensed" panose="020B0506020202020204" pitchFamily="34" charset="0"/>
              </a:rPr>
              <a:t>Un usuario puede aburrirse de ver “siempre lo mismo”.</a:t>
            </a:r>
          </a:p>
        </p:txBody>
      </p:sp>
      <p:sp>
        <p:nvSpPr>
          <p:cNvPr id="41" name="Subtitle 3">
            <a:extLst>
              <a:ext uri="{FF2B5EF4-FFF2-40B4-BE49-F238E27FC236}">
                <a16:creationId xmlns:a16="http://schemas.microsoft.com/office/drawing/2014/main" id="{88F9ACA8-4B6A-81BE-0FE0-74F78A73D4EB}"/>
              </a:ext>
            </a:extLst>
          </p:cNvPr>
          <p:cNvSpPr txBox="1">
            <a:spLocks/>
          </p:cNvSpPr>
          <p:nvPr/>
        </p:nvSpPr>
        <p:spPr>
          <a:xfrm>
            <a:off x="7525915" y="2171703"/>
            <a:ext cx="2142778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>
                <a:latin typeface="Avenir Next Condensed" panose="020B0506020202020204" pitchFamily="34" charset="0"/>
              </a:rPr>
              <a:t>Cámara de eco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085822F-2F72-8E12-68E2-8BE0D631A1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515182" y="2138105"/>
            <a:ext cx="705567" cy="705567"/>
          </a:xfrm>
          <a:prstGeom prst="rect">
            <a:avLst/>
          </a:prstGeom>
        </p:spPr>
      </p:pic>
      <p:sp>
        <p:nvSpPr>
          <p:cNvPr id="43" name="Subtitle 3">
            <a:extLst>
              <a:ext uri="{FF2B5EF4-FFF2-40B4-BE49-F238E27FC236}">
                <a16:creationId xmlns:a16="http://schemas.microsoft.com/office/drawing/2014/main" id="{4DF04E10-788F-09B3-351F-214E3847D5CB}"/>
              </a:ext>
            </a:extLst>
          </p:cNvPr>
          <p:cNvSpPr txBox="1">
            <a:spLocks/>
          </p:cNvSpPr>
          <p:nvPr/>
        </p:nvSpPr>
        <p:spPr>
          <a:xfrm>
            <a:off x="7525913" y="4142695"/>
            <a:ext cx="3563368" cy="4852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1600" i="1" dirty="0">
                <a:latin typeface="Avenir Next Condensed" panose="020B0506020202020204" pitchFamily="34" charset="0"/>
              </a:rPr>
              <a:t>Usuarios/productos nuevos no han interactuado nunca con nada.</a:t>
            </a:r>
          </a:p>
        </p:txBody>
      </p:sp>
      <p:sp>
        <p:nvSpPr>
          <p:cNvPr id="45" name="Subtitle 3">
            <a:extLst>
              <a:ext uri="{FF2B5EF4-FFF2-40B4-BE49-F238E27FC236}">
                <a16:creationId xmlns:a16="http://schemas.microsoft.com/office/drawing/2014/main" id="{8E763E40-0BE4-193F-34C2-F0FC3E61B1F9}"/>
              </a:ext>
            </a:extLst>
          </p:cNvPr>
          <p:cNvSpPr txBox="1">
            <a:spLocks/>
          </p:cNvSpPr>
          <p:nvPr/>
        </p:nvSpPr>
        <p:spPr>
          <a:xfrm>
            <a:off x="7525913" y="3675949"/>
            <a:ext cx="1560180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 err="1">
                <a:latin typeface="Avenir Next Condensed" panose="020B0506020202020204" pitchFamily="34" charset="0"/>
              </a:rPr>
              <a:t>Cold</a:t>
            </a:r>
            <a:r>
              <a:rPr lang="es-ES_tradnl" sz="2800" b="1" dirty="0">
                <a:latin typeface="Avenir Next Condensed" panose="020B0506020202020204" pitchFamily="34" charset="0"/>
              </a:rPr>
              <a:t> </a:t>
            </a:r>
            <a:r>
              <a:rPr lang="es-ES_tradnl" sz="2800" b="1" dirty="0" err="1">
                <a:latin typeface="Avenir Next Condensed" panose="020B0506020202020204" pitchFamily="34" charset="0"/>
              </a:rPr>
              <a:t>start</a:t>
            </a:r>
            <a:endParaRPr lang="es-ES_tradnl" sz="2800" b="1" dirty="0">
              <a:latin typeface="Avenir Next Condensed" panose="020B0506020202020204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E4CFF38-24EF-F67D-5C57-EC71F588C7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515181" y="3649285"/>
            <a:ext cx="705567" cy="705567"/>
          </a:xfrm>
          <a:prstGeom prst="rect">
            <a:avLst/>
          </a:prstGeom>
        </p:spPr>
      </p:pic>
      <p:sp>
        <p:nvSpPr>
          <p:cNvPr id="47" name="Subtitle 3">
            <a:extLst>
              <a:ext uri="{FF2B5EF4-FFF2-40B4-BE49-F238E27FC236}">
                <a16:creationId xmlns:a16="http://schemas.microsoft.com/office/drawing/2014/main" id="{58242822-12BF-F88F-8DB7-6D834631934D}"/>
              </a:ext>
            </a:extLst>
          </p:cNvPr>
          <p:cNvSpPr txBox="1">
            <a:spLocks/>
          </p:cNvSpPr>
          <p:nvPr/>
        </p:nvSpPr>
        <p:spPr>
          <a:xfrm>
            <a:off x="7525914" y="5618882"/>
            <a:ext cx="2895606" cy="4852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1600" i="1" dirty="0">
                <a:latin typeface="Avenir Next Condensed" panose="020B0506020202020204" pitchFamily="34" charset="0"/>
              </a:rPr>
              <a:t>El contenido viral es difícil de controlar.</a:t>
            </a:r>
          </a:p>
        </p:txBody>
      </p:sp>
      <p:sp>
        <p:nvSpPr>
          <p:cNvPr id="48" name="Subtitle 3">
            <a:extLst>
              <a:ext uri="{FF2B5EF4-FFF2-40B4-BE49-F238E27FC236}">
                <a16:creationId xmlns:a16="http://schemas.microsoft.com/office/drawing/2014/main" id="{A5C0150A-6DCB-829A-1894-56A6DE6FAC8B}"/>
              </a:ext>
            </a:extLst>
          </p:cNvPr>
          <p:cNvSpPr txBox="1">
            <a:spLocks/>
          </p:cNvSpPr>
          <p:nvPr/>
        </p:nvSpPr>
        <p:spPr>
          <a:xfrm>
            <a:off x="7525912" y="5154083"/>
            <a:ext cx="144728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2800" b="1" dirty="0">
                <a:latin typeface="Avenir Next Condensed" panose="020B0506020202020204" pitchFamily="34" charset="0"/>
              </a:rPr>
              <a:t>Toxicidad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4DEAD7E-FEF0-9DF6-1560-6378CF7B18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515181" y="5154083"/>
            <a:ext cx="705567" cy="705567"/>
          </a:xfrm>
          <a:prstGeom prst="rect">
            <a:avLst/>
          </a:prstGeom>
        </p:spPr>
      </p:pic>
      <p:pic>
        <p:nvPicPr>
          <p:cNvPr id="59" name="Picture 58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AEFE92-D3E5-1FEC-6651-609F36C395F4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806" b="99800" l="3595" r="97386">
                        <a14:foregroundMark x1="60294" y1="57715" x2="19771" y2="60922"/>
                        <a14:foregroundMark x1="19771" y1="60922" x2="42157" y2="95992"/>
                        <a14:foregroundMark x1="42157" y1="95992" x2="78105" y2="90982"/>
                        <a14:foregroundMark x1="78105" y1="90982" x2="97222" y2="51703"/>
                        <a14:foregroundMark x1="97222" y1="51703" x2="80392" y2="12625"/>
                        <a14:foregroundMark x1="80392" y1="12625" x2="44935" y2="2806"/>
                        <a14:foregroundMark x1="44935" y1="2806" x2="16340" y2="30060"/>
                        <a14:foregroundMark x1="16340" y1="30060" x2="15033" y2="33066"/>
                        <a14:foregroundMark x1="17647" y1="44289" x2="11928" y2="46894"/>
                        <a14:foregroundMark x1="12582" y1="35070" x2="13399" y2="79559"/>
                        <a14:foregroundMark x1="13399" y1="79559" x2="13889" y2="35671"/>
                        <a14:foregroundMark x1="37418" y1="41683" x2="28758" y2="57715"/>
                        <a14:foregroundMark x1="36275" y1="52305" x2="62745" y2="83166"/>
                        <a14:foregroundMark x1="62745" y1="83166" x2="37908" y2="51102"/>
                        <a14:foregroundMark x1="37908" y1="51102" x2="35621" y2="51703"/>
                        <a14:foregroundMark x1="50654" y1="73948" x2="49673" y2="73747"/>
                        <a14:foregroundMark x1="71569" y1="53507" x2="70425" y2="55110"/>
                        <a14:foregroundMark x1="83660" y1="31263" x2="66013" y2="72345"/>
                        <a14:foregroundMark x1="66013" y1="72345" x2="91013" y2="37475"/>
                        <a14:foregroundMark x1="91013" y1="37475" x2="80882" y2="31463"/>
                        <a14:foregroundMark x1="83660" y1="39880" x2="81373" y2="38878"/>
                        <a14:foregroundMark x1="81209" y1="38277" x2="81373" y2="37876"/>
                        <a14:foregroundMark x1="86275" y1="31463" x2="82680" y2="36874"/>
                        <a14:foregroundMark x1="77778" y1="29259" x2="72876" y2="24850"/>
                        <a14:foregroundMark x1="91886" y1="24699" x2="97549" y2="73146"/>
                        <a14:foregroundMark x1="22549" y1="37275" x2="3595" y2="61323"/>
                        <a14:foregroundMark x1="21732" y1="47094" x2="35621" y2="67335"/>
                        <a14:foregroundMark x1="34314" y1="53307" x2="60784" y2="65331"/>
                        <a14:foregroundMark x1="57680" y1="42285" x2="51471" y2="73146"/>
                        <a14:foregroundMark x1="51144" y1="37675" x2="48039" y2="63527"/>
                        <a14:foregroundMark x1="35294" y1="85170" x2="60784" y2="93587"/>
                        <a14:backgroundMark x1="89216" y1="16433" x2="91830" y2="21242"/>
                        <a14:backgroundMark x1="91013" y1="22846" x2="91013" y2="22846"/>
                        <a14:backgroundMark x1="90523" y1="21242" x2="91503" y2="24850"/>
                        <a14:backgroundMark x1="37908" y1="99800" x2="37908" y2="99800"/>
                        <a14:backgroundMark x1="40196" y1="99599" x2="40196" y2="99599"/>
                        <a14:backgroundMark x1="38725" y1="99198" x2="46569" y2="9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9039" y="4872316"/>
            <a:ext cx="1211350" cy="9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750787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7252427" cy="758461"/>
          </a:xfrm>
        </p:spPr>
        <p:txBody>
          <a:bodyPr vert="horz">
            <a:normAutofit fontScale="90000"/>
          </a:bodyPr>
          <a:lstStyle/>
          <a:p>
            <a:r>
              <a:rPr lang="es-ES_tradnl" sz="480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Aprender con ejemplos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7005305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ubtitle 3">
            <a:extLst>
              <a:ext uri="{FF2B5EF4-FFF2-40B4-BE49-F238E27FC236}">
                <a16:creationId xmlns:a16="http://schemas.microsoft.com/office/drawing/2014/main" id="{9C1C3F2D-46F4-34F5-DC69-9E761D26CFDA}"/>
              </a:ext>
            </a:extLst>
          </p:cNvPr>
          <p:cNvSpPr txBox="1">
            <a:spLocks/>
          </p:cNvSpPr>
          <p:nvPr/>
        </p:nvSpPr>
        <p:spPr>
          <a:xfrm>
            <a:off x="352693" y="1272332"/>
            <a:ext cx="8117954" cy="345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1800" dirty="0">
                <a:latin typeface="Avenir Next Condensed" panose="020B0506020202020204" pitchFamily="34" charset="0"/>
              </a:rPr>
              <a:t>Podemos descubrir distintos modelos viendo los requerimientos que los pide la vida real: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A1384-E4F1-6669-0E7E-687A0A2EA771}"/>
              </a:ext>
            </a:extLst>
          </p:cNvPr>
          <p:cNvGrpSpPr/>
          <p:nvPr/>
        </p:nvGrpSpPr>
        <p:grpSpPr>
          <a:xfrm>
            <a:off x="363826" y="1954168"/>
            <a:ext cx="3336948" cy="1950956"/>
            <a:chOff x="363826" y="1954168"/>
            <a:chExt cx="3336948" cy="19509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4E32AA8-FCEC-CAC6-F31E-F77364D019B8}"/>
                </a:ext>
              </a:extLst>
            </p:cNvPr>
            <p:cNvSpPr/>
            <p:nvPr/>
          </p:nvSpPr>
          <p:spPr>
            <a:xfrm>
              <a:off x="363826" y="1954168"/>
              <a:ext cx="3336948" cy="1950956"/>
            </a:xfrm>
            <a:prstGeom prst="roundRect">
              <a:avLst/>
            </a:prstGeom>
            <a:noFill/>
            <a:ln w="28575" cap="sq">
              <a:solidFill>
                <a:srgbClr val="004C4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ES_tradnl" sz="1600">
                <a:solidFill>
                  <a:schemeClr val="bg1"/>
                </a:solidFill>
              </a:endParaRPr>
            </a:p>
          </p:txBody>
        </p:sp>
        <p:sp>
          <p:nvSpPr>
            <p:cNvPr id="13" name="Subtitle 3">
              <a:extLst>
                <a:ext uri="{FF2B5EF4-FFF2-40B4-BE49-F238E27FC236}">
                  <a16:creationId xmlns:a16="http://schemas.microsoft.com/office/drawing/2014/main" id="{08B4F407-B83C-0EED-FC98-EF063696181C}"/>
                </a:ext>
              </a:extLst>
            </p:cNvPr>
            <p:cNvSpPr txBox="1">
              <a:spLocks/>
            </p:cNvSpPr>
            <p:nvPr/>
          </p:nvSpPr>
          <p:spPr>
            <a:xfrm>
              <a:off x="1612832" y="2136278"/>
              <a:ext cx="1826685" cy="34598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s-ES_tradnl" sz="2800" b="1">
                  <a:latin typeface="Avenir Next Condensed" panose="020B0506020202020204" pitchFamily="34" charset="0"/>
                </a:rPr>
                <a:t>La Casa del Libro</a:t>
              </a:r>
            </a:p>
          </p:txBody>
        </p:sp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5CFBF26F-9626-853F-78C2-37540EE38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705" y="2111656"/>
              <a:ext cx="824442" cy="824442"/>
            </a:xfrm>
            <a:prstGeom prst="rect">
              <a:avLst/>
            </a:prstGeom>
          </p:spPr>
        </p:pic>
        <p:sp>
          <p:nvSpPr>
            <p:cNvPr id="8" name="Subtitle 3">
              <a:extLst>
                <a:ext uri="{FF2B5EF4-FFF2-40B4-BE49-F238E27FC236}">
                  <a16:creationId xmlns:a16="http://schemas.microsoft.com/office/drawing/2014/main" id="{80B71D13-7941-1281-C510-72D93E8ED501}"/>
                </a:ext>
              </a:extLst>
            </p:cNvPr>
            <p:cNvSpPr txBox="1">
              <a:spLocks/>
            </p:cNvSpPr>
            <p:nvPr/>
          </p:nvSpPr>
          <p:spPr>
            <a:xfrm>
              <a:off x="589123" y="3092181"/>
              <a:ext cx="2788555" cy="71116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Papel secundario</a:t>
              </a:r>
            </a:p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El usuario sabe lo que quiere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ED17D5-1D6F-54D2-5005-52F834C99D66}"/>
              </a:ext>
            </a:extLst>
          </p:cNvPr>
          <p:cNvGrpSpPr/>
          <p:nvPr/>
        </p:nvGrpSpPr>
        <p:grpSpPr>
          <a:xfrm>
            <a:off x="4049970" y="1954168"/>
            <a:ext cx="3336948" cy="1950956"/>
            <a:chOff x="4049970" y="1954168"/>
            <a:chExt cx="3336948" cy="1950956"/>
          </a:xfrm>
        </p:grpSpPr>
        <p:sp>
          <p:nvSpPr>
            <p:cNvPr id="42" name="Subtitle 3">
              <a:extLst>
                <a:ext uri="{FF2B5EF4-FFF2-40B4-BE49-F238E27FC236}">
                  <a16:creationId xmlns:a16="http://schemas.microsoft.com/office/drawing/2014/main" id="{9597D591-353C-799C-1AA6-6426DE149C9F}"/>
                </a:ext>
              </a:extLst>
            </p:cNvPr>
            <p:cNvSpPr txBox="1">
              <a:spLocks/>
            </p:cNvSpPr>
            <p:nvPr/>
          </p:nvSpPr>
          <p:spPr>
            <a:xfrm>
              <a:off x="5323744" y="2344223"/>
              <a:ext cx="1841489" cy="34598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s-ES_tradnl" sz="2800" b="1">
                  <a:latin typeface="Avenir Next Condensed" panose="020B0506020202020204" pitchFamily="34" charset="0"/>
                </a:rPr>
                <a:t>Amazon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9C84901-A5B5-0494-4193-E9329BB8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86617" y="2123209"/>
              <a:ext cx="824442" cy="824442"/>
            </a:xfrm>
            <a:prstGeom prst="rect">
              <a:avLst/>
            </a:prstGeom>
          </p:spPr>
        </p:pic>
        <p:sp>
          <p:nvSpPr>
            <p:cNvPr id="45" name="Subtitle 3">
              <a:extLst>
                <a:ext uri="{FF2B5EF4-FFF2-40B4-BE49-F238E27FC236}">
                  <a16:creationId xmlns:a16="http://schemas.microsoft.com/office/drawing/2014/main" id="{B47661E5-4019-1FBE-1D4D-4E01704ED97A}"/>
                </a:ext>
              </a:extLst>
            </p:cNvPr>
            <p:cNvSpPr txBox="1">
              <a:spLocks/>
            </p:cNvSpPr>
            <p:nvPr/>
          </p:nvSpPr>
          <p:spPr>
            <a:xfrm>
              <a:off x="4300035" y="3103734"/>
              <a:ext cx="2788555" cy="71116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Ordenar una búsqueda</a:t>
              </a:r>
            </a:p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Venta de “packs”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299AE6F7-2915-F536-E8DF-176F5152E891}"/>
                </a:ext>
              </a:extLst>
            </p:cNvPr>
            <p:cNvSpPr/>
            <p:nvPr/>
          </p:nvSpPr>
          <p:spPr>
            <a:xfrm>
              <a:off x="4049970" y="1954168"/>
              <a:ext cx="3336948" cy="1950956"/>
            </a:xfrm>
            <a:prstGeom prst="roundRect">
              <a:avLst/>
            </a:prstGeom>
            <a:noFill/>
            <a:ln w="28575" cap="sq">
              <a:solidFill>
                <a:srgbClr val="FF99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ES_tradnl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BC3D46-E066-442A-849E-85E1C1188960}"/>
              </a:ext>
            </a:extLst>
          </p:cNvPr>
          <p:cNvGrpSpPr/>
          <p:nvPr/>
        </p:nvGrpSpPr>
        <p:grpSpPr>
          <a:xfrm>
            <a:off x="363826" y="4194221"/>
            <a:ext cx="3336948" cy="1950956"/>
            <a:chOff x="363826" y="4194221"/>
            <a:chExt cx="3336948" cy="1950956"/>
          </a:xfrm>
        </p:grpSpPr>
        <p:sp>
          <p:nvSpPr>
            <p:cNvPr id="59" name="Subtitle 3">
              <a:extLst>
                <a:ext uri="{FF2B5EF4-FFF2-40B4-BE49-F238E27FC236}">
                  <a16:creationId xmlns:a16="http://schemas.microsoft.com/office/drawing/2014/main" id="{6C1E01F6-E7F4-9928-B49E-706EFCC26387}"/>
                </a:ext>
              </a:extLst>
            </p:cNvPr>
            <p:cNvSpPr txBox="1">
              <a:spLocks/>
            </p:cNvSpPr>
            <p:nvPr/>
          </p:nvSpPr>
          <p:spPr>
            <a:xfrm>
              <a:off x="1536189" y="4615345"/>
              <a:ext cx="1841489" cy="34598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s-ES_tradnl" sz="2800" b="1" dirty="0">
                  <a:latin typeface="Avenir Next Condensed" panose="020B0506020202020204" pitchFamily="34" charset="0"/>
                </a:rPr>
                <a:t>Netflix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0F2834-38D0-3435-E7D0-301B02AD5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485" t="13030" r="13613" b="15489"/>
            <a:stretch/>
          </p:blipFill>
          <p:spPr>
            <a:xfrm>
              <a:off x="613891" y="4323112"/>
              <a:ext cx="712698" cy="930453"/>
            </a:xfrm>
            <a:prstGeom prst="rect">
              <a:avLst/>
            </a:prstGeom>
          </p:spPr>
        </p:pic>
        <p:sp>
          <p:nvSpPr>
            <p:cNvPr id="61" name="Subtitle 3">
              <a:extLst>
                <a:ext uri="{FF2B5EF4-FFF2-40B4-BE49-F238E27FC236}">
                  <a16:creationId xmlns:a16="http://schemas.microsoft.com/office/drawing/2014/main" id="{2CBAB867-F333-D984-C9A8-E0EB9B29BE62}"/>
                </a:ext>
              </a:extLst>
            </p:cNvPr>
            <p:cNvSpPr txBox="1">
              <a:spLocks/>
            </p:cNvSpPr>
            <p:nvPr/>
          </p:nvSpPr>
          <p:spPr>
            <a:xfrm>
              <a:off x="613891" y="5343787"/>
              <a:ext cx="2988398" cy="71116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Más usuarios que productos</a:t>
              </a:r>
            </a:p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Poca información explícita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B38C41A-9A63-F9D7-E8B2-64B1FA9BC15C}"/>
                </a:ext>
              </a:extLst>
            </p:cNvPr>
            <p:cNvSpPr/>
            <p:nvPr/>
          </p:nvSpPr>
          <p:spPr>
            <a:xfrm>
              <a:off x="363826" y="4194221"/>
              <a:ext cx="3336948" cy="1950956"/>
            </a:xfrm>
            <a:prstGeom prst="roundRect">
              <a:avLst/>
            </a:prstGeom>
            <a:noFill/>
            <a:ln w="28575" cap="sq">
              <a:solidFill>
                <a:srgbClr val="C3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ES_tradnl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6CEA3B-33AD-9785-34D5-92CC244A1351}"/>
              </a:ext>
            </a:extLst>
          </p:cNvPr>
          <p:cNvGrpSpPr/>
          <p:nvPr/>
        </p:nvGrpSpPr>
        <p:grpSpPr>
          <a:xfrm>
            <a:off x="4049970" y="4194221"/>
            <a:ext cx="3336948" cy="1950956"/>
            <a:chOff x="4049970" y="4194221"/>
            <a:chExt cx="3336948" cy="1950956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62728CF-B289-5221-BEC6-E4A9359484BA}"/>
                </a:ext>
              </a:extLst>
            </p:cNvPr>
            <p:cNvSpPr/>
            <p:nvPr/>
          </p:nvSpPr>
          <p:spPr>
            <a:xfrm>
              <a:off x="4049970" y="4194221"/>
              <a:ext cx="3336948" cy="1950956"/>
            </a:xfrm>
            <a:prstGeom prst="roundRect">
              <a:avLst/>
            </a:prstGeom>
            <a:noFill/>
            <a:ln w="28575" cap="sq">
              <a:solidFill>
                <a:srgbClr val="FF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ES_tradnl" sz="1600">
                <a:solidFill>
                  <a:schemeClr val="bg1"/>
                </a:solidFill>
              </a:endParaRPr>
            </a:p>
          </p:txBody>
        </p:sp>
        <p:sp>
          <p:nvSpPr>
            <p:cNvPr id="68" name="Subtitle 3">
              <a:extLst>
                <a:ext uri="{FF2B5EF4-FFF2-40B4-BE49-F238E27FC236}">
                  <a16:creationId xmlns:a16="http://schemas.microsoft.com/office/drawing/2014/main" id="{88D634ED-C94B-8584-1DA6-939E08C07DCB}"/>
                </a:ext>
              </a:extLst>
            </p:cNvPr>
            <p:cNvSpPr txBox="1">
              <a:spLocks/>
            </p:cNvSpPr>
            <p:nvPr/>
          </p:nvSpPr>
          <p:spPr>
            <a:xfrm>
              <a:off x="5298170" y="4595376"/>
              <a:ext cx="1826685" cy="34598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s-ES_tradnl" sz="2800" b="1">
                  <a:latin typeface="Avenir Next Condensed" panose="020B0506020202020204" pitchFamily="34" charset="0"/>
                </a:rPr>
                <a:t>YouTube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F836717-44CC-7E2D-B470-3B5FEDFB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61849" y="4479498"/>
              <a:ext cx="824442" cy="568864"/>
            </a:xfrm>
            <a:prstGeom prst="rect">
              <a:avLst/>
            </a:prstGeom>
          </p:spPr>
        </p:pic>
        <p:sp>
          <p:nvSpPr>
            <p:cNvPr id="70" name="Subtitle 3">
              <a:extLst>
                <a:ext uri="{FF2B5EF4-FFF2-40B4-BE49-F238E27FC236}">
                  <a16:creationId xmlns:a16="http://schemas.microsoft.com/office/drawing/2014/main" id="{3B567BB5-4775-6847-9AA0-F8669D443BF1}"/>
                </a:ext>
              </a:extLst>
            </p:cNvPr>
            <p:cNvSpPr txBox="1">
              <a:spLocks/>
            </p:cNvSpPr>
            <p:nvPr/>
          </p:nvSpPr>
          <p:spPr>
            <a:xfrm>
              <a:off x="4275267" y="5332234"/>
              <a:ext cx="2951103" cy="71116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La recomendación </a:t>
              </a:r>
              <a:r>
                <a:rPr lang="es-ES_tradnl" sz="1800" u="sng" dirty="0">
                  <a:latin typeface="Avenir Next Condensed" panose="020B0506020202020204" pitchFamily="34" charset="0"/>
                </a:rPr>
                <a:t>es</a:t>
              </a:r>
              <a:r>
                <a:rPr lang="es-ES_tradnl" sz="1800" dirty="0">
                  <a:latin typeface="Avenir Next Condensed" panose="020B0506020202020204" pitchFamily="34" charset="0"/>
                </a:rPr>
                <a:t> el producto</a:t>
              </a:r>
            </a:p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Enorme escala, en tiempo real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7BF02-9A2E-DC02-8AF3-E43593127E7F}"/>
              </a:ext>
            </a:extLst>
          </p:cNvPr>
          <p:cNvGrpSpPr/>
          <p:nvPr/>
        </p:nvGrpSpPr>
        <p:grpSpPr>
          <a:xfrm>
            <a:off x="8265929" y="1954168"/>
            <a:ext cx="3336948" cy="1950956"/>
            <a:chOff x="8265929" y="1954168"/>
            <a:chExt cx="3336948" cy="1950956"/>
          </a:xfrm>
        </p:grpSpPr>
        <p:sp>
          <p:nvSpPr>
            <p:cNvPr id="71" name="Subtitle 3">
              <a:extLst>
                <a:ext uri="{FF2B5EF4-FFF2-40B4-BE49-F238E27FC236}">
                  <a16:creationId xmlns:a16="http://schemas.microsoft.com/office/drawing/2014/main" id="{34E80F00-7C77-0D2F-45A0-49861EE50D0A}"/>
                </a:ext>
              </a:extLst>
            </p:cNvPr>
            <p:cNvSpPr txBox="1">
              <a:spLocks/>
            </p:cNvSpPr>
            <p:nvPr/>
          </p:nvSpPr>
          <p:spPr>
            <a:xfrm>
              <a:off x="9536928" y="2355958"/>
              <a:ext cx="1841489" cy="34598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s-ES_tradnl" sz="2800" b="1">
                  <a:latin typeface="Avenir Next Condensed" panose="020B0506020202020204" pitchFamily="34" charset="0"/>
                </a:rPr>
                <a:t>Spotify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DD04C83-DED5-9E15-D60B-74E67947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5458" y="2123209"/>
              <a:ext cx="798678" cy="824442"/>
            </a:xfrm>
            <a:prstGeom prst="rect">
              <a:avLst/>
            </a:prstGeom>
          </p:spPr>
        </p:pic>
        <p:sp>
          <p:nvSpPr>
            <p:cNvPr id="73" name="Subtitle 3">
              <a:extLst>
                <a:ext uri="{FF2B5EF4-FFF2-40B4-BE49-F238E27FC236}">
                  <a16:creationId xmlns:a16="http://schemas.microsoft.com/office/drawing/2014/main" id="{AC828A42-F65B-FB2E-CA52-5DEB071D9E38}"/>
                </a:ext>
              </a:extLst>
            </p:cNvPr>
            <p:cNvSpPr txBox="1">
              <a:spLocks/>
            </p:cNvSpPr>
            <p:nvPr/>
          </p:nvSpPr>
          <p:spPr>
            <a:xfrm>
              <a:off x="8515994" y="3103734"/>
              <a:ext cx="2788555" cy="71116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Descubrir vs Confort</a:t>
              </a:r>
            </a:p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Producto muy peculiar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889578B0-A7E5-0C33-4DD9-5F9869387565}"/>
                </a:ext>
              </a:extLst>
            </p:cNvPr>
            <p:cNvSpPr/>
            <p:nvPr/>
          </p:nvSpPr>
          <p:spPr>
            <a:xfrm>
              <a:off x="8265929" y="1954168"/>
              <a:ext cx="3336948" cy="1950956"/>
            </a:xfrm>
            <a:prstGeom prst="roundRect">
              <a:avLst/>
            </a:prstGeom>
            <a:noFill/>
            <a:ln w="28575" cap="sq">
              <a:solidFill>
                <a:srgbClr val="1BD76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ES_tradnl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A6CBB-B542-8148-092A-81D7C721120B}"/>
              </a:ext>
            </a:extLst>
          </p:cNvPr>
          <p:cNvGrpSpPr/>
          <p:nvPr/>
        </p:nvGrpSpPr>
        <p:grpSpPr>
          <a:xfrm>
            <a:off x="8265929" y="4194221"/>
            <a:ext cx="3336948" cy="1950956"/>
            <a:chOff x="8265929" y="4194221"/>
            <a:chExt cx="3336948" cy="1950956"/>
          </a:xfrm>
        </p:grpSpPr>
        <p:sp>
          <p:nvSpPr>
            <p:cNvPr id="76" name="Subtitle 3">
              <a:extLst>
                <a:ext uri="{FF2B5EF4-FFF2-40B4-BE49-F238E27FC236}">
                  <a16:creationId xmlns:a16="http://schemas.microsoft.com/office/drawing/2014/main" id="{28D4A092-4307-1FA6-3456-944513F782C6}"/>
                </a:ext>
              </a:extLst>
            </p:cNvPr>
            <p:cNvSpPr txBox="1">
              <a:spLocks/>
            </p:cNvSpPr>
            <p:nvPr/>
          </p:nvSpPr>
          <p:spPr>
            <a:xfrm>
              <a:off x="9539702" y="4596011"/>
              <a:ext cx="1841489" cy="34598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s-ES_tradnl" sz="2800" b="1">
                  <a:latin typeface="Avenir Next Condensed" panose="020B0506020202020204" pitchFamily="34" charset="0"/>
                </a:rPr>
                <a:t>Tinder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BAF3011-9C63-B0BC-BB50-5C3F7381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557319" y="4363262"/>
              <a:ext cx="714956" cy="824442"/>
            </a:xfrm>
            <a:prstGeom prst="rect">
              <a:avLst/>
            </a:prstGeom>
          </p:spPr>
        </p:pic>
        <p:sp>
          <p:nvSpPr>
            <p:cNvPr id="78" name="Subtitle 3">
              <a:extLst>
                <a:ext uri="{FF2B5EF4-FFF2-40B4-BE49-F238E27FC236}">
                  <a16:creationId xmlns:a16="http://schemas.microsoft.com/office/drawing/2014/main" id="{E3CF427F-671A-3EAD-269F-E762860B0AE0}"/>
                </a:ext>
              </a:extLst>
            </p:cNvPr>
            <p:cNvSpPr txBox="1">
              <a:spLocks/>
            </p:cNvSpPr>
            <p:nvPr/>
          </p:nvSpPr>
          <p:spPr>
            <a:xfrm>
              <a:off x="8515994" y="5343787"/>
              <a:ext cx="2788555" cy="711168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60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6pPr>
              <a:lvl7pPr marL="27432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7pPr>
              <a:lvl8pPr marL="32004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8pPr>
              <a:lvl9pPr marL="365760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9pPr>
            </a:lstStyle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Producto = Usuario</a:t>
              </a:r>
            </a:p>
            <a:p>
              <a:pPr marL="285750" indent="-285750" algn="just">
                <a:buFontTx/>
                <a:buChar char="-"/>
              </a:pPr>
              <a:r>
                <a:rPr lang="es-ES_tradnl" sz="1800" dirty="0">
                  <a:latin typeface="Avenir Next Condensed" panose="020B0506020202020204" pitchFamily="34" charset="0"/>
                </a:rPr>
                <a:t>Problemas de balance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99E1EEB5-C787-276D-5C4E-306B9F6A131C}"/>
                </a:ext>
              </a:extLst>
            </p:cNvPr>
            <p:cNvSpPr/>
            <p:nvPr/>
          </p:nvSpPr>
          <p:spPr>
            <a:xfrm>
              <a:off x="8265929" y="4194221"/>
              <a:ext cx="3336948" cy="1950956"/>
            </a:xfrm>
            <a:prstGeom prst="roundRect">
              <a:avLst/>
            </a:prstGeom>
            <a:noFill/>
            <a:ln w="28575" cap="sq">
              <a:solidFill>
                <a:srgbClr val="FE3376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ES_tradnl" sz="160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46C030-7372-4F35-052E-3A321DCF7BFB}"/>
              </a:ext>
            </a:extLst>
          </p:cNvPr>
          <p:cNvCxnSpPr/>
          <p:nvPr/>
        </p:nvCxnSpPr>
        <p:spPr>
          <a:xfrm>
            <a:off x="7839308" y="1839951"/>
            <a:ext cx="0" cy="44827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1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401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Content-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based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filtering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8627916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3">
            <a:extLst>
              <a:ext uri="{FF2B5EF4-FFF2-40B4-BE49-F238E27FC236}">
                <a16:creationId xmlns:a16="http://schemas.microsoft.com/office/drawing/2014/main" id="{08B4F407-B83C-0EED-FC98-EF063696181C}"/>
              </a:ext>
            </a:extLst>
          </p:cNvPr>
          <p:cNvSpPr txBox="1">
            <a:spLocks/>
          </p:cNvSpPr>
          <p:nvPr/>
        </p:nvSpPr>
        <p:spPr>
          <a:xfrm>
            <a:off x="384523" y="206572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El contexto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80B71D13-7941-1281-C510-72D93E8ED501}"/>
              </a:ext>
            </a:extLst>
          </p:cNvPr>
          <p:cNvSpPr txBox="1">
            <a:spLocks/>
          </p:cNvSpPr>
          <p:nvPr/>
        </p:nvSpPr>
        <p:spPr>
          <a:xfrm>
            <a:off x="381612" y="2716824"/>
            <a:ext cx="3948341" cy="22695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Pocos datos de los usuarios, poco frecuente el registro.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Producto simple, es fácil extraer información.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El usuario busca el libro que quiere, cualquier recomendación será poco efectiva.</a:t>
            </a:r>
          </a:p>
          <a:p>
            <a:pPr marL="285750" indent="-285750">
              <a:buFontTx/>
              <a:buChar char="-"/>
            </a:pPr>
            <a:r>
              <a:rPr lang="es-ES_tradnl" sz="1800" i="1" u="sng" dirty="0">
                <a:latin typeface="Avenir Next Condensed" panose="020B0506020202020204" pitchFamily="34" charset="0"/>
              </a:rPr>
              <a:t>Éxito = venta.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63B721D0-C05A-0B70-100A-26F243B849CA}"/>
              </a:ext>
            </a:extLst>
          </p:cNvPr>
          <p:cNvSpPr txBox="1">
            <a:spLocks/>
          </p:cNvSpPr>
          <p:nvPr/>
        </p:nvSpPr>
        <p:spPr>
          <a:xfrm>
            <a:off x="6589059" y="206572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El modelo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EA77847-8C0A-0576-36BD-4CE65B944E46}"/>
              </a:ext>
            </a:extLst>
          </p:cNvPr>
          <p:cNvSpPr txBox="1">
            <a:spLocks/>
          </p:cNvSpPr>
          <p:nvPr/>
        </p:nvSpPr>
        <p:spPr>
          <a:xfrm>
            <a:off x="6589059" y="2716823"/>
            <a:ext cx="4542924" cy="21251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Ignorar datos del usuario, nos centramos en detalles del libro (título, géneros, año de publicación, descripción, autor, carátula…).</a:t>
            </a:r>
          </a:p>
          <a:p>
            <a:pPr marL="285750" indent="-285750">
              <a:buFontTx/>
              <a:buChar char="-"/>
            </a:pPr>
            <a:r>
              <a:rPr lang="es-ES_tradnl" sz="1800" u="sng" dirty="0">
                <a:latin typeface="Avenir Next Condensed" panose="020B0506020202020204" pitchFamily="34" charset="0"/>
              </a:rPr>
              <a:t>Buscando por catálogo</a:t>
            </a:r>
            <a:r>
              <a:rPr lang="es-ES_tradnl" sz="1800" dirty="0">
                <a:latin typeface="Avenir Next Condensed" panose="020B0506020202020204" pitchFamily="34" charset="0"/>
              </a:rPr>
              <a:t>: filtramos por género y ordenamos por popularidad.</a:t>
            </a:r>
          </a:p>
          <a:p>
            <a:pPr marL="285750" indent="-285750">
              <a:buFontTx/>
              <a:buChar char="-"/>
            </a:pPr>
            <a:r>
              <a:rPr lang="es-ES_tradnl" sz="1800" u="sng" dirty="0">
                <a:latin typeface="Avenir Next Condensed" panose="020B0506020202020204" pitchFamily="34" charset="0"/>
              </a:rPr>
              <a:t>Vista de libro</a:t>
            </a:r>
            <a:r>
              <a:rPr lang="es-ES_tradnl" sz="1800" dirty="0">
                <a:latin typeface="Avenir Next Condensed" panose="020B0506020202020204" pitchFamily="34" charset="0"/>
              </a:rPr>
              <a:t>: elegimos los 10 libros con mayor similitud, calculada como:</a:t>
            </a:r>
          </a:p>
          <a:p>
            <a:pPr marL="285750" indent="-285750">
              <a:buFontTx/>
              <a:buChar char="-"/>
            </a:pPr>
            <a:endParaRPr lang="es-ES_tradnl" sz="1800" u="sng" dirty="0">
              <a:latin typeface="Avenir Next Condensed" panose="020B0506020202020204" pitchFamily="34" charset="0"/>
            </a:endParaRP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F9B63D4E-F021-B329-EFD1-BB4899A135BF}"/>
              </a:ext>
            </a:extLst>
          </p:cNvPr>
          <p:cNvSpPr/>
          <p:nvPr/>
        </p:nvSpPr>
        <p:spPr>
          <a:xfrm>
            <a:off x="4823012" y="3751603"/>
            <a:ext cx="1272988" cy="708212"/>
          </a:xfrm>
          <a:prstGeom prst="stripedRightArrow">
            <a:avLst/>
          </a:prstGeom>
          <a:solidFill>
            <a:srgbClr val="004C4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3286319-7522-58E3-4CB8-1BA7AB3C8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2335" y="5147079"/>
            <a:ext cx="4439742" cy="2404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83FA11-1EC2-73AA-0FF7-579C2FDCCED2}"/>
              </a:ext>
            </a:extLst>
          </p:cNvPr>
          <p:cNvSpPr/>
          <p:nvPr/>
        </p:nvSpPr>
        <p:spPr>
          <a:xfrm>
            <a:off x="6766560" y="4986423"/>
            <a:ext cx="4709929" cy="534811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69359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Content-based filtering (II)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8627916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1C3DDC-9555-0FB0-E3E8-E52DD2E4C9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12" y="1473583"/>
            <a:ext cx="6012362" cy="3811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48D70-9FFB-28D8-521D-26BDA53497F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757" y="2710375"/>
            <a:ext cx="6332631" cy="38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63602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Content-based filtering (III)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9100715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98CED857-5C08-0BD8-E230-4FA6A7EC0AD8}"/>
              </a:ext>
            </a:extLst>
          </p:cNvPr>
          <p:cNvSpPr txBox="1">
            <a:spLocks/>
          </p:cNvSpPr>
          <p:nvPr/>
        </p:nvSpPr>
        <p:spPr>
          <a:xfrm>
            <a:off x="1394418" y="2070950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Lo que sale bien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F02163C6-3045-ED44-1D56-63428ACC7E5F}"/>
              </a:ext>
            </a:extLst>
          </p:cNvPr>
          <p:cNvSpPr txBox="1">
            <a:spLocks/>
          </p:cNvSpPr>
          <p:nvPr/>
        </p:nvSpPr>
        <p:spPr>
          <a:xfrm>
            <a:off x="819653" y="2693053"/>
            <a:ext cx="3948341" cy="36711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Recomendar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best-sellers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dirty="0">
                <a:latin typeface="Avenir Next Condensed" panose="020B0506020202020204" pitchFamily="34" charset="0"/>
              </a:rPr>
              <a:t>de cada género es efectivo cuando no se busca nada en concreto (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window</a:t>
            </a:r>
            <a:r>
              <a:rPr lang="es-ES_tradnl" sz="1800" i="1" dirty="0">
                <a:latin typeface="Avenir Next Condensed" panose="020B0506020202020204" pitchFamily="34" charset="0"/>
              </a:rPr>
              <a:t>-shopping</a:t>
            </a:r>
            <a:r>
              <a:rPr lang="es-ES_tradnl" sz="1800" dirty="0">
                <a:latin typeface="Avenir Next Condensed" panose="020B0506020202020204" pitchFamily="34" charset="0"/>
              </a:rPr>
              <a:t>).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Gran balance esfuerzo-recompensa.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Alto nivel de control sobre la función de similitud.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Modelo muy transparente.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Numéricamente simple y eficiente.</a:t>
            </a:r>
          </a:p>
          <a:p>
            <a:pPr marL="285750" indent="-285750" algn="just">
              <a:buFontTx/>
              <a:buChar char="-"/>
            </a:pPr>
            <a:r>
              <a:rPr lang="es-ES_tradnl" sz="1800" i="1" dirty="0" err="1">
                <a:latin typeface="Avenir Next Condensed" panose="020B0506020202020204" pitchFamily="34" charset="0"/>
              </a:rPr>
              <a:t>Cold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start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dirty="0">
                <a:latin typeface="Avenir Next Condensed" panose="020B0506020202020204" pitchFamily="34" charset="0"/>
              </a:rPr>
              <a:t>virtualmente inexistente.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72EF239B-9898-111D-D0EA-4180A5F68FC1}"/>
              </a:ext>
            </a:extLst>
          </p:cNvPr>
          <p:cNvSpPr txBox="1">
            <a:spLocks/>
          </p:cNvSpPr>
          <p:nvPr/>
        </p:nvSpPr>
        <p:spPr>
          <a:xfrm>
            <a:off x="7297784" y="1673207"/>
            <a:ext cx="3517215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Lo que sale menos bien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B871A1A3-EE81-90B5-B01B-E82A537EF3CC}"/>
              </a:ext>
            </a:extLst>
          </p:cNvPr>
          <p:cNvSpPr txBox="1">
            <a:spLocks/>
          </p:cNvSpPr>
          <p:nvPr/>
        </p:nvSpPr>
        <p:spPr>
          <a:xfrm>
            <a:off x="6541185" y="2294199"/>
            <a:ext cx="3948341" cy="40700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s-ES_tradnl" sz="1800" u="sng" dirty="0">
                <a:latin typeface="Avenir Next Condensed" panose="020B0506020202020204" pitchFamily="34" charset="0"/>
              </a:rPr>
              <a:t>Fijado un libro</a:t>
            </a:r>
            <a:r>
              <a:rPr lang="es-ES_tradnl" sz="1800" dirty="0">
                <a:latin typeface="Avenir Next Condensed" panose="020B0506020202020204" pitchFamily="34" charset="0"/>
              </a:rPr>
              <a:t>, recomendar más del mismo género </a:t>
            </a:r>
            <a:r>
              <a:rPr lang="es-ES_tradnl" sz="1800" i="1" dirty="0">
                <a:latin typeface="Avenir Next Condensed" panose="020B0506020202020204" pitchFamily="34" charset="0"/>
              </a:rPr>
              <a:t>no </a:t>
            </a:r>
            <a:r>
              <a:rPr lang="es-ES_tradnl" sz="1800" dirty="0">
                <a:latin typeface="Avenir Next Condensed" panose="020B0506020202020204" pitchFamily="34" charset="0"/>
              </a:rPr>
              <a:t>suele ser efectivo: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Frankestein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dirty="0">
                <a:latin typeface="Avenir Next Condensed" panose="020B0506020202020204" pitchFamily="34" charset="0"/>
              </a:rPr>
              <a:t>y </a:t>
            </a:r>
            <a:r>
              <a:rPr lang="es-ES_tradnl" sz="1800" i="1" dirty="0">
                <a:latin typeface="Avenir Next Condensed" panose="020B0506020202020204" pitchFamily="34" charset="0"/>
              </a:rPr>
              <a:t>Los Juegos del Hambre </a:t>
            </a:r>
            <a:r>
              <a:rPr lang="es-ES_tradnl" sz="1800" dirty="0">
                <a:latin typeface="Avenir Next Condensed" panose="020B0506020202020204" pitchFamily="34" charset="0"/>
              </a:rPr>
              <a:t>son ambos ciencia ficción, pero suelen responder a audiencias muy distintas.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Auto-limitación del modelo a usar información intrínseca de cada libro, ignorando las interacciones con los usuarios.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Gran dependencia de la calidad del dato, requiere input humano.</a:t>
            </a:r>
          </a:p>
          <a:p>
            <a:pPr marL="285750" indent="-285750" algn="just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La similitud es tan precisa como la mente que lo ideó.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177FBD-D74A-B692-9ADC-060E91ABF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1185" y="1612641"/>
            <a:ext cx="544055" cy="54405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1B1756-FA4C-510D-4999-A0D61B81A8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854" y="1946839"/>
            <a:ext cx="544055" cy="5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0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86108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Clustering with Machine Learning — A Comprehensive Guide | Rocketloop">
            <a:extLst>
              <a:ext uri="{FF2B5EF4-FFF2-40B4-BE49-F238E27FC236}">
                <a16:creationId xmlns:a16="http://schemas.microsoft.com/office/drawing/2014/main" id="{C208AFAC-A627-970C-96C6-7246B019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741" y="2413023"/>
            <a:ext cx="3331030" cy="31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Content-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based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filtering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(IV)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9100715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id="{98DA0A8B-5748-50E1-8751-431AE4E49B2F}"/>
              </a:ext>
            </a:extLst>
          </p:cNvPr>
          <p:cNvSpPr txBox="1">
            <a:spLocks/>
          </p:cNvSpPr>
          <p:nvPr/>
        </p:nvSpPr>
        <p:spPr>
          <a:xfrm>
            <a:off x="783392" y="242376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Posibles mejoras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3212B10B-329B-3C72-E45A-249E808BFB17}"/>
              </a:ext>
            </a:extLst>
          </p:cNvPr>
          <p:cNvSpPr txBox="1">
            <a:spLocks/>
          </p:cNvSpPr>
          <p:nvPr/>
        </p:nvSpPr>
        <p:spPr>
          <a:xfrm>
            <a:off x="663617" y="3284282"/>
            <a:ext cx="5973468" cy="23080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Emplear otros modelos para extraer más características de cada libro (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sentiment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analysis</a:t>
            </a:r>
            <a:r>
              <a:rPr lang="es-ES_tradnl" sz="1800" i="1" dirty="0">
                <a:latin typeface="Avenir Next Condensed" panose="020B0506020202020204" pitchFamily="34" charset="0"/>
              </a:rPr>
              <a:t>, NLP,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image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analysis</a:t>
            </a:r>
            <a:r>
              <a:rPr lang="es-ES_tradnl" sz="1800" i="1" dirty="0">
                <a:latin typeface="Avenir Next Condensed" panose="020B0506020202020204" pitchFamily="34" charset="0"/>
              </a:rPr>
              <a:t>…)</a:t>
            </a:r>
            <a:endParaRPr lang="es-ES_tradnl" sz="1800" dirty="0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Calcular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clusters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dirty="0">
                <a:latin typeface="Avenir Next Condensed" panose="020B0506020202020204" pitchFamily="34" charset="0"/>
              </a:rPr>
              <a:t>permite ofrecer algo de variedad en las recomendaciones: dado un libro, encontramos los </a:t>
            </a:r>
            <a:r>
              <a:rPr lang="es-ES_tradnl" sz="1800" dirty="0" err="1">
                <a:latin typeface="Avenir Next Condensed" panose="020B0506020202020204" pitchFamily="34" charset="0"/>
              </a:rPr>
              <a:t>clusters</a:t>
            </a:r>
            <a:r>
              <a:rPr lang="es-ES_tradnl" sz="1800" dirty="0">
                <a:latin typeface="Avenir Next Condensed" panose="020B0506020202020204" pitchFamily="34" charset="0"/>
              </a:rPr>
              <a:t> más cercanos y devolvemos los más cercanos de cada clúster.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Incorporar características demográficas sobre la audiencia principal de cada libro: rango de edad, </a:t>
            </a:r>
            <a:r>
              <a:rPr lang="es-ES_tradnl" sz="1800" dirty="0" err="1">
                <a:latin typeface="Avenir Next Condensed" panose="020B0506020202020204" pitchFamily="34" charset="0"/>
              </a:rPr>
              <a:t>genéro</a:t>
            </a:r>
            <a:r>
              <a:rPr lang="es-ES_tradnl" sz="1800" dirty="0">
                <a:latin typeface="Avenir Next Condensed" panose="020B0506020202020204" pitchFamily="34" charset="0"/>
              </a:rPr>
              <a:t>, “nicho”…</a:t>
            </a:r>
          </a:p>
          <a:p>
            <a:pPr marL="285750" indent="-285750">
              <a:buFontTx/>
              <a:buChar char="-"/>
            </a:pPr>
            <a:endParaRPr lang="es-ES_tradnl" sz="1800" dirty="0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endParaRPr lang="es-ES_tradnl" sz="1800" dirty="0">
              <a:latin typeface="Avenir Next Condensed" panose="020B0506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24EDAE-2808-FF52-7F14-49F0DC3EAE8F}"/>
              </a:ext>
            </a:extLst>
          </p:cNvPr>
          <p:cNvSpPr/>
          <p:nvPr/>
        </p:nvSpPr>
        <p:spPr>
          <a:xfrm>
            <a:off x="9429935" y="2785824"/>
            <a:ext cx="126544" cy="121822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3234A-2336-4545-ECD7-51F4CDEBDB0C}"/>
              </a:ext>
            </a:extLst>
          </p:cNvPr>
          <p:cNvSpPr txBox="1"/>
          <p:nvPr/>
        </p:nvSpPr>
        <p:spPr>
          <a:xfrm>
            <a:off x="9466256" y="2677898"/>
            <a:ext cx="253382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s-ES_tradnl" sz="700"/>
              <a:t>You</a:t>
            </a:r>
            <a:endParaRPr lang="es-ES_tradnl" sz="7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423208-D630-738D-1E9B-74F28B133D98}"/>
              </a:ext>
            </a:extLst>
          </p:cNvPr>
          <p:cNvSpPr/>
          <p:nvPr/>
        </p:nvSpPr>
        <p:spPr>
          <a:xfrm>
            <a:off x="9215725" y="3045867"/>
            <a:ext cx="107562" cy="97458"/>
          </a:xfrm>
          <a:prstGeom prst="ellipse">
            <a:avLst/>
          </a:prstGeom>
          <a:noFill/>
          <a:ln w="1270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0D0C63-4F6D-F7F7-ABBB-9094B9060111}"/>
              </a:ext>
            </a:extLst>
          </p:cNvPr>
          <p:cNvSpPr/>
          <p:nvPr/>
        </p:nvSpPr>
        <p:spPr>
          <a:xfrm>
            <a:off x="9660255" y="3021579"/>
            <a:ext cx="107562" cy="97458"/>
          </a:xfrm>
          <a:prstGeom prst="ellipse">
            <a:avLst/>
          </a:prstGeom>
          <a:noFill/>
          <a:ln w="1270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B3E73F-207A-0BB1-6F15-497EDE7AD7A7}"/>
              </a:ext>
            </a:extLst>
          </p:cNvPr>
          <p:cNvSpPr/>
          <p:nvPr/>
        </p:nvSpPr>
        <p:spPr>
          <a:xfrm>
            <a:off x="9860553" y="3898629"/>
            <a:ext cx="107562" cy="97458"/>
          </a:xfrm>
          <a:prstGeom prst="ellipse">
            <a:avLst/>
          </a:prstGeom>
          <a:noFill/>
          <a:ln w="1270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D76665-186A-C402-381F-294CF03D2DD5}"/>
              </a:ext>
            </a:extLst>
          </p:cNvPr>
          <p:cNvCxnSpPr/>
          <p:nvPr/>
        </p:nvCxnSpPr>
        <p:spPr>
          <a:xfrm flipH="1">
            <a:off x="9339558" y="2907646"/>
            <a:ext cx="90377" cy="1382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53E1E-AA86-109A-396E-0B0ECE427390}"/>
              </a:ext>
            </a:extLst>
          </p:cNvPr>
          <p:cNvCxnSpPr>
            <a:cxnSpLocks/>
          </p:cNvCxnSpPr>
          <p:nvPr/>
        </p:nvCxnSpPr>
        <p:spPr>
          <a:xfrm>
            <a:off x="9536261" y="2907646"/>
            <a:ext cx="90377" cy="1382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2FEA83-51FD-5F22-2FBA-C9CD434422AC}"/>
              </a:ext>
            </a:extLst>
          </p:cNvPr>
          <p:cNvCxnSpPr>
            <a:cxnSpLocks/>
          </p:cNvCxnSpPr>
          <p:nvPr/>
        </p:nvCxnSpPr>
        <p:spPr>
          <a:xfrm>
            <a:off x="9482328" y="2918280"/>
            <a:ext cx="378225" cy="9237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969969B9-73C7-4B05-5DF7-A391BEA52DD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583" y="1496677"/>
            <a:ext cx="2200157" cy="22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4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F4968EA9-4A0A-E2F0-63FD-AAD371B6E3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845761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4" name="Object 43" hidden="1">
                        <a:extLst>
                          <a:ext uri="{FF2B5EF4-FFF2-40B4-BE49-F238E27FC236}">
                            <a16:creationId xmlns:a16="http://schemas.microsoft.com/office/drawing/2014/main" id="{F4968EA9-4A0A-E2F0-63FD-AAD371B6E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itle 4">
            <a:extLst>
              <a:ext uri="{FF2B5EF4-FFF2-40B4-BE49-F238E27FC236}">
                <a16:creationId xmlns:a16="http://schemas.microsoft.com/office/drawing/2014/main" id="{3B6AC94B-C2C1-7D22-6350-357682E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2" y="287432"/>
            <a:ext cx="8887894" cy="758461"/>
          </a:xfrm>
        </p:spPr>
        <p:txBody>
          <a:bodyPr vert="horz">
            <a:normAutofit/>
          </a:bodyPr>
          <a:lstStyle/>
          <a:p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CF: </a:t>
            </a:r>
            <a:r>
              <a:rPr lang="es-ES_tradnl" sz="4800" dirty="0" err="1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item-to-item</a:t>
            </a:r>
            <a:r>
              <a:rPr lang="es-ES_tradnl" sz="4800" dirty="0">
                <a:latin typeface="Futura" panose="020B0602020204020303" pitchFamily="34" charset="-79"/>
                <a:ea typeface="Bodoni Ornaments" pitchFamily="2" charset="0"/>
                <a:cs typeface="Futura" panose="020B0602020204020303" pitchFamily="34" charset="-79"/>
              </a:rPr>
              <a:t> (I)</a:t>
            </a:r>
          </a:p>
        </p:txBody>
      </p:sp>
      <p:cxnSp>
        <p:nvCxnSpPr>
          <p:cNvPr id="7" name="LineBasicStrong 7">
            <a:extLst>
              <a:ext uri="{FF2B5EF4-FFF2-40B4-BE49-F238E27FC236}">
                <a16:creationId xmlns:a16="http://schemas.microsoft.com/office/drawing/2014/main" id="{9A063FE1-03EB-994B-4118-CE4FE2C9CDF4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81613" y="1064771"/>
            <a:ext cx="6851291" cy="0"/>
          </a:xfrm>
          <a:prstGeom prst="straightConnector1">
            <a:avLst/>
          </a:prstGeom>
          <a:ln w="12700" cap="sq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3">
            <a:extLst>
              <a:ext uri="{FF2B5EF4-FFF2-40B4-BE49-F238E27FC236}">
                <a16:creationId xmlns:a16="http://schemas.microsoft.com/office/drawing/2014/main" id="{08B4F407-B83C-0EED-FC98-EF063696181C}"/>
              </a:ext>
            </a:extLst>
          </p:cNvPr>
          <p:cNvSpPr txBox="1">
            <a:spLocks/>
          </p:cNvSpPr>
          <p:nvPr/>
        </p:nvSpPr>
        <p:spPr>
          <a:xfrm>
            <a:off x="384523" y="206572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El contexto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BF26F-9626-853F-78C2-37540EE387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064268" y="287432"/>
            <a:ext cx="824442" cy="824442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80B71D13-7941-1281-C510-72D93E8ED501}"/>
              </a:ext>
            </a:extLst>
          </p:cNvPr>
          <p:cNvSpPr txBox="1">
            <a:spLocks/>
          </p:cNvSpPr>
          <p:nvPr/>
        </p:nvSpPr>
        <p:spPr>
          <a:xfrm>
            <a:off x="381612" y="2716824"/>
            <a:ext cx="3948341" cy="31444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Enorme cantidad de interacciones usuario-producto, pero dispersas.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Poco probable obtener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feedback</a:t>
            </a:r>
            <a:r>
              <a:rPr lang="es-ES_tradnl" sz="1800" dirty="0">
                <a:latin typeface="Avenir Next Condensed" panose="020B0506020202020204" pitchFamily="34" charset="0"/>
              </a:rPr>
              <a:t> explícito tras una interacción.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Catálogo de productos intangible, necesidad de priorizar en las búsquedas.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Se quiere ofrecer productos no necesariamente similares, pero sí que se suelan adquirir juntos.</a:t>
            </a:r>
          </a:p>
          <a:p>
            <a:pPr marL="285750" indent="-285750">
              <a:buFontTx/>
              <a:buChar char="-"/>
            </a:pPr>
            <a:r>
              <a:rPr lang="es-ES_tradnl" sz="1800" i="1" u="sng" dirty="0">
                <a:latin typeface="Avenir Next Condensed" panose="020B0506020202020204" pitchFamily="34" charset="0"/>
              </a:rPr>
              <a:t>Éxito = venta.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63B721D0-C05A-0B70-100A-26F243B849CA}"/>
              </a:ext>
            </a:extLst>
          </p:cNvPr>
          <p:cNvSpPr txBox="1">
            <a:spLocks/>
          </p:cNvSpPr>
          <p:nvPr/>
        </p:nvSpPr>
        <p:spPr>
          <a:xfrm>
            <a:off x="6589059" y="2065723"/>
            <a:ext cx="2493147" cy="3459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_tradnl" sz="2800" b="1" dirty="0">
                <a:latin typeface="Avenir Next Condensed" panose="020B0506020202020204" pitchFamily="34" charset="0"/>
              </a:rPr>
              <a:t>El modelo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EA77847-8C0A-0576-36BD-4CE65B944E46}"/>
              </a:ext>
            </a:extLst>
          </p:cNvPr>
          <p:cNvSpPr txBox="1">
            <a:spLocks/>
          </p:cNvSpPr>
          <p:nvPr/>
        </p:nvSpPr>
        <p:spPr>
          <a:xfrm>
            <a:off x="6589059" y="2716822"/>
            <a:ext cx="4542924" cy="28884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Construimos modelo </a:t>
            </a:r>
            <a:r>
              <a:rPr lang="es-ES_tradnl" sz="1800" u="sng" dirty="0">
                <a:latin typeface="Avenir Next Condensed" panose="020B0506020202020204" pitchFamily="34" charset="0"/>
              </a:rPr>
              <a:t>basado en sesiones</a:t>
            </a:r>
            <a:r>
              <a:rPr lang="es-ES_tradnl" sz="1800" dirty="0">
                <a:latin typeface="Avenir Next Condensed" panose="020B0506020202020204" pitchFamily="34" charset="0"/>
              </a:rPr>
              <a:t>: productos comprados “a la vez” por un mismo usuario.</a:t>
            </a:r>
            <a:endParaRPr lang="es-ES_tradnl" sz="1800" i="1" dirty="0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_tradnl" sz="1800" i="1" u="sng" dirty="0">
                <a:latin typeface="Avenir Next Condensed" panose="020B0506020202020204" pitchFamily="34" charset="0"/>
              </a:rPr>
              <a:t>Word2Vec</a:t>
            </a:r>
            <a:r>
              <a:rPr lang="es-ES_tradnl" sz="1800" dirty="0">
                <a:latin typeface="Avenir Next Condensed" panose="020B0506020202020204" pitchFamily="34" charset="0"/>
              </a:rPr>
              <a:t>: sesión = frase, producto = palabra.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Generamos dos copias del modelo, uno entrenado sobre </a:t>
            </a:r>
            <a:r>
              <a:rPr lang="es-ES_tradnl" sz="1800" i="1" dirty="0">
                <a:latin typeface="Avenir Next Condensed" panose="020B0506020202020204" pitchFamily="34" charset="0"/>
              </a:rPr>
              <a:t>vistas </a:t>
            </a:r>
            <a:r>
              <a:rPr lang="es-ES_tradnl" sz="1800" dirty="0">
                <a:latin typeface="Avenir Next Condensed" panose="020B0506020202020204" pitchFamily="34" charset="0"/>
              </a:rPr>
              <a:t>y otro sobre </a:t>
            </a:r>
            <a:r>
              <a:rPr lang="es-ES_tradnl" sz="1800" i="1" dirty="0">
                <a:latin typeface="Avenir Next Condensed" panose="020B0506020202020204" pitchFamily="34" charset="0"/>
              </a:rPr>
              <a:t>compras</a:t>
            </a:r>
            <a:r>
              <a:rPr lang="es-ES_tradnl" sz="1800" dirty="0">
                <a:latin typeface="Avenir Next Condensed" panose="020B0506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Obtenemos un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embedding</a:t>
            </a:r>
            <a:r>
              <a:rPr lang="es-ES_tradnl" sz="1800" i="1" dirty="0">
                <a:latin typeface="Avenir Next Condensed" panose="020B0506020202020204" pitchFamily="34" charset="0"/>
              </a:rPr>
              <a:t>, </a:t>
            </a:r>
            <a:r>
              <a:rPr lang="es-ES_tradnl" sz="1800" dirty="0">
                <a:latin typeface="Avenir Next Condensed" panose="020B0506020202020204" pitchFamily="34" charset="0"/>
              </a:rPr>
              <a:t>una inmersión de los datos en una dimensión menor</a:t>
            </a:r>
            <a:r>
              <a:rPr lang="es-ES_tradnl" sz="1800" i="1" dirty="0">
                <a:latin typeface="Avenir Next Condensed" panose="020B0506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_tradnl" sz="1800" dirty="0">
                <a:latin typeface="Avenir Next Condensed" panose="020B0506020202020204" pitchFamily="34" charset="0"/>
              </a:rPr>
              <a:t>Similitud = producto escalar </a:t>
            </a:r>
            <a:r>
              <a:rPr lang="es-ES_tradnl" sz="1800" i="1" dirty="0">
                <a:latin typeface="Avenir Next Condensed" panose="020B0506020202020204" pitchFamily="34" charset="0"/>
              </a:rPr>
              <a:t>(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cosine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similarity</a:t>
            </a:r>
            <a:r>
              <a:rPr lang="es-ES_tradnl" sz="1800" dirty="0">
                <a:latin typeface="Avenir Next Condensed" panose="020B0506020202020204" pitchFamily="34" charset="0"/>
              </a:rPr>
              <a:t>).</a:t>
            </a: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F9B63D4E-F021-B329-EFD1-BB4899A135BF}"/>
              </a:ext>
            </a:extLst>
          </p:cNvPr>
          <p:cNvSpPr/>
          <p:nvPr/>
        </p:nvSpPr>
        <p:spPr>
          <a:xfrm>
            <a:off x="4823012" y="3751603"/>
            <a:ext cx="1272988" cy="708212"/>
          </a:xfrm>
          <a:prstGeom prst="stripedRightArrow">
            <a:avLst/>
          </a:prstGeom>
          <a:solidFill>
            <a:srgbClr val="FF9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3AF2C217-64DD-A5CF-0E73-CE3C3557496E}"/>
              </a:ext>
            </a:extLst>
          </p:cNvPr>
          <p:cNvSpPr txBox="1">
            <a:spLocks/>
          </p:cNvSpPr>
          <p:nvPr/>
        </p:nvSpPr>
        <p:spPr>
          <a:xfrm>
            <a:off x="352693" y="1272332"/>
            <a:ext cx="8117954" cy="3459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es-ES_tradnl" sz="1800" i="1" dirty="0" err="1">
                <a:latin typeface="Avenir Next Condensed" panose="020B0506020202020204" pitchFamily="34" charset="0"/>
              </a:rPr>
              <a:t>Collaborative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Filtering</a:t>
            </a:r>
            <a:r>
              <a:rPr lang="es-ES_tradnl" sz="1800" i="1" dirty="0">
                <a:latin typeface="Avenir Next Condensed" panose="020B0506020202020204" pitchFamily="34" charset="0"/>
              </a:rPr>
              <a:t>,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memory</a:t>
            </a:r>
            <a:r>
              <a:rPr lang="es-ES_tradnl" sz="1800" i="1" dirty="0">
                <a:latin typeface="Avenir Next Condensed" panose="020B0506020202020204" pitchFamily="34" charset="0"/>
              </a:rPr>
              <a:t>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based</a:t>
            </a:r>
            <a:r>
              <a:rPr lang="es-ES_tradnl" sz="1800" i="1" dirty="0">
                <a:latin typeface="Avenir Next Condensed" panose="020B0506020202020204" pitchFamily="34" charset="0"/>
              </a:rPr>
              <a:t>: modelo </a:t>
            </a:r>
            <a:r>
              <a:rPr lang="es-ES_tradnl" sz="1800" i="1" dirty="0" err="1">
                <a:latin typeface="Avenir Next Condensed" panose="020B0506020202020204" pitchFamily="34" charset="0"/>
              </a:rPr>
              <a:t>item-to-item</a:t>
            </a:r>
            <a:endParaRPr lang="es-ES_tradnl" sz="1800" i="1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068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VI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sklhGDg_J5JkHAJOV5J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d9z.T0ityQiOhevFTgF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sZQyKFgCFD5XAZPv3AWB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.LyJP9Ef7CM8T6PUBqd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JMKD2AQ9e77MMhub83Y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6iKZZoTDSflm.OoOVoM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RCzsv.ik_t3bs5QJ6VL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pd5uKiKgbfSxqQQ0aBG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Fw0tr2VymfPrG.nUcDK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heme/theme1.xml><?xml version="1.0" encoding="utf-8"?>
<a:theme xmlns:a="http://schemas.openxmlformats.org/drawingml/2006/main" name="Default Them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Default Theme" id="{D9A50F1B-CCF8-4C1F-9A1A-520375BBBC7B}" vid="{FB6C2952-D2FE-437D-B127-0973CD0139F0}"/>
    </a:ext>
  </a:extLst>
</a:theme>
</file>

<file path=ppt/theme/theme2.xml><?xml version="1.0" encoding="utf-8"?>
<a:theme xmlns:a="http://schemas.openxmlformats.org/drawingml/2006/main" name="Contrast">
  <a:themeElements>
    <a:clrScheme name="Custom 18">
      <a:dk1>
        <a:srgbClr val="FFFFFF"/>
      </a:dk1>
      <a:lt1>
        <a:srgbClr val="051C2C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8C5AC8"/>
      </a:folHlink>
    </a:clrScheme>
    <a:fontScheme name="Scheme Blu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Blue">
        <a:dk1>
          <a:srgbClr val="FFFFFF"/>
        </a:dk1>
        <a:lt1>
          <a:srgbClr val="051C2C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00A9F4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White)">
      <a:srgbClr val="FFFFFF"/>
    </a:custClr>
    <a:custClr name="Linear 2 (Pale Blue)">
      <a:srgbClr val="AAE6F0"/>
    </a:custClr>
    <a:custClr name="Linear 3">
      <a:srgbClr val="71D2F1"/>
    </a:custClr>
    <a:custClr name="Linear 4">
      <a:srgbClr val="39BDF3"/>
    </a:custClr>
    <a:custClr name="Linear 5 (Cyan)">
      <a:srgbClr val="00A9F4"/>
    </a:custClr>
    <a:custClr name="Linear 6">
      <a:srgbClr val="027AB1"/>
    </a:custClr>
    <a:custClr name="Linear 7">
      <a:srgbClr val="034B6F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Presentation2" id="{A302B4F8-5EA8-44D8-88B5-0EA8D055C305}" vid="{4E26EAA2-60E8-4D71-A419-C6F584D00410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D3E6A4A-6380-A942-BB21-33F84CCE58B0}">
  <we:reference id="186f9e69-8c0a-4e87-b19c-647c4ba34c10" version="16.22.6.2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665DEAD-D14E-204A-980E-058C6E0994EF}">
  <we:reference id="5332053f-08b1-4ad5-b936-144d44d33f40" version="1.0.0.8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16625</TotalTime>
  <Words>1285</Words>
  <Application>Microsoft Macintosh PowerPoint</Application>
  <PresentationFormat>Widescreen</PresentationFormat>
  <Paragraphs>160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Avenir Next Condensed</vt:lpstr>
      <vt:lpstr>Calibri</vt:lpstr>
      <vt:lpstr>Futura</vt:lpstr>
      <vt:lpstr>Georgia</vt:lpstr>
      <vt:lpstr>Segoe UI</vt:lpstr>
      <vt:lpstr>System Font Regular</vt:lpstr>
      <vt:lpstr>Wingdings</vt:lpstr>
      <vt:lpstr>Default Theme</vt:lpstr>
      <vt:lpstr>Contrast</vt:lpstr>
      <vt:lpstr>think-cell Slide</vt:lpstr>
      <vt:lpstr>Sistemas de recomendación</vt:lpstr>
      <vt:lpstr>El problema</vt:lpstr>
      <vt:lpstr>Más profundo de lo que parece</vt:lpstr>
      <vt:lpstr>Aprender con ejemplos</vt:lpstr>
      <vt:lpstr>Content-based filtering (I)</vt:lpstr>
      <vt:lpstr>Content-based filtering (II)</vt:lpstr>
      <vt:lpstr>Content-based filtering (III)</vt:lpstr>
      <vt:lpstr>Content-based filtering (IV)</vt:lpstr>
      <vt:lpstr>CF: item-to-item (I)</vt:lpstr>
      <vt:lpstr>CF: item-to-item (II)</vt:lpstr>
      <vt:lpstr>CF: item-to-item (III)</vt:lpstr>
      <vt:lpstr>CF: item-to-item (IV)</vt:lpstr>
      <vt:lpstr>CF: Matrix Factorization (I)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systems</dc:title>
  <dc:subject/>
  <dc:creator>Jose Antonio Bautista Recio</dc:creator>
  <cp:keywords/>
  <dc:description/>
  <cp:lastModifiedBy>Jose Antonio Bautista Recio</cp:lastModifiedBy>
  <cp:revision>22</cp:revision>
  <dcterms:created xsi:type="dcterms:W3CDTF">2022-12-19T16:47:32Z</dcterms:created>
  <dcterms:modified xsi:type="dcterms:W3CDTF">2023-06-03T22:47:28Z</dcterms:modified>
  <cp:category/>
</cp:coreProperties>
</file>